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260" r:id="rId4"/>
    <p:sldId id="262" r:id="rId5"/>
    <p:sldId id="285" r:id="rId6"/>
    <p:sldId id="286" r:id="rId7"/>
    <p:sldId id="287" r:id="rId8"/>
    <p:sldId id="292" r:id="rId9"/>
    <p:sldId id="290" r:id="rId10"/>
    <p:sldId id="264" r:id="rId11"/>
    <p:sldId id="269" r:id="rId12"/>
    <p:sldId id="270" r:id="rId13"/>
    <p:sldId id="280" r:id="rId14"/>
    <p:sldId id="279" r:id="rId15"/>
    <p:sldId id="278" r:id="rId16"/>
    <p:sldId id="277" r:id="rId17"/>
    <p:sldId id="274" r:id="rId18"/>
    <p:sldId id="275" r:id="rId19"/>
    <p:sldId id="281" r:id="rId20"/>
    <p:sldId id="282" r:id="rId21"/>
    <p:sldId id="283" r:id="rId22"/>
    <p:sldId id="295" r:id="rId23"/>
    <p:sldId id="297" r:id="rId24"/>
    <p:sldId id="291" r:id="rId25"/>
  </p:sldIdLst>
  <p:sldSz cx="9144000" cy="6858000" type="screen4x3"/>
  <p:notesSz cx="6881813" cy="10015538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66" d="100"/>
          <a:sy n="66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1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551" tIns="48276" rIns="96551" bIns="48276" numCol="1" anchor="t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551" tIns="48276" rIns="96551" bIns="48276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230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551" tIns="48276" rIns="96551" bIns="48276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951230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551" tIns="48276" rIns="96551" bIns="4827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fld id="{5B40808B-B77B-4496-87BE-A44C3F7A24E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551" tIns="48276" rIns="96551" bIns="48276" numCol="1" anchor="t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551" tIns="48276" rIns="96551" bIns="48276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08562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7738"/>
            <a:ext cx="5505450" cy="450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551" tIns="48276" rIns="96551" bIns="482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230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551" tIns="48276" rIns="96551" bIns="48276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951230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551" tIns="48276" rIns="96551" bIns="4827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fld id="{B7A30B78-3D1E-4A42-84A3-6234155A940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B1DEE-1D63-4A92-8289-FDF25D0DB7B1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900488" y="9512300"/>
            <a:ext cx="297973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43" tIns="48272" rIns="96543" bIns="48272" anchor="b"/>
          <a:lstStyle/>
          <a:p>
            <a:pPr algn="r" defTabSz="965200"/>
            <a:fld id="{445BDE68-995D-4CE1-8051-5928AD879818}" type="slidenum">
              <a:rPr lang="en-US" altLang="ja-JP" sz="1300"/>
              <a:pPr algn="r" defTabSz="965200"/>
              <a:t>1</a:t>
            </a:fld>
            <a:endParaRPr lang="en-US" altLang="ja-JP" sz="1300"/>
          </a:p>
        </p:txBody>
      </p:sp>
      <p:sp>
        <p:nvSpPr>
          <p:cNvPr id="2765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6543" tIns="48272" rIns="96543" bIns="48272"/>
          <a:lstStyle/>
          <a:p>
            <a:pPr eaLnBrk="1" hangingPunct="1"/>
            <a:endParaRPr lang="ja-JP" altLang="ja-JP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0967A8-6150-4A95-BE73-199A3E76FEFB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ja-JP" altLang="en-US" smtClean="0">
                <a:ea typeface="ＭＳ Ｐ明朝" pitchFamily="18" charset="-128"/>
              </a:rPr>
              <a:t>できるだけ（</a:t>
            </a:r>
            <a:r>
              <a:rPr lang="en-US" altLang="ja-JP" smtClean="0">
                <a:ea typeface="ＭＳ Ｐ明朝" pitchFamily="18" charset="-128"/>
              </a:rPr>
              <a:t>2</a:t>
            </a:r>
            <a:r>
              <a:rPr lang="ja-JP" altLang="en-US" smtClean="0">
                <a:ea typeface="ＭＳ Ｐ明朝" pitchFamily="18" charset="-128"/>
              </a:rPr>
              <a:t>）までを理解させたい。できれば（</a:t>
            </a:r>
            <a:r>
              <a:rPr lang="en-US" altLang="ja-JP" smtClean="0">
                <a:ea typeface="ＭＳ Ｐ明朝" pitchFamily="18" charset="-128"/>
              </a:rPr>
              <a:t>3</a:t>
            </a:r>
            <a:r>
              <a:rPr lang="ja-JP" altLang="en-US" smtClean="0">
                <a:ea typeface="ＭＳ Ｐ明朝" pitchFamily="18" charset="-128"/>
              </a:rPr>
              <a:t>）へ。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CC286A-6FE2-4E75-BA9B-2E125AEFCDCA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smtClean="0">
                <a:ea typeface="ＭＳ Ｐ明朝" pitchFamily="18" charset="-128"/>
              </a:rPr>
              <a:t>0</a:t>
            </a:r>
            <a:r>
              <a:rPr lang="ja-JP" altLang="en-US" smtClean="0">
                <a:ea typeface="ＭＳ Ｐ明朝" pitchFamily="18" charset="-128"/>
              </a:rPr>
              <a:t>をとまどうことなく操作できるようにしておく。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50B9E-3B8E-4543-9702-5362DC1B80C8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ja-JP" altLang="en-US" smtClean="0">
                <a:ea typeface="ＭＳ Ｐ明朝" pitchFamily="18" charset="-128"/>
              </a:rPr>
              <a:t>どっちが</a:t>
            </a:r>
            <a:r>
              <a:rPr lang="en-US" altLang="ja-JP" smtClean="0">
                <a:ea typeface="ＭＳ Ｐ明朝" pitchFamily="18" charset="-128"/>
              </a:rPr>
              <a:t>5</a:t>
            </a:r>
            <a:r>
              <a:rPr lang="ja-JP" altLang="en-US" smtClean="0">
                <a:ea typeface="ＭＳ Ｐ明朝" pitchFamily="18" charset="-128"/>
              </a:rPr>
              <a:t>＋</a:t>
            </a:r>
            <a:r>
              <a:rPr lang="en-US" altLang="ja-JP" smtClean="0">
                <a:ea typeface="ＭＳ Ｐ明朝" pitchFamily="18" charset="-128"/>
              </a:rPr>
              <a:t>2</a:t>
            </a:r>
            <a:r>
              <a:rPr lang="ja-JP" altLang="en-US" smtClean="0">
                <a:ea typeface="ＭＳ Ｐ明朝" pitchFamily="18" charset="-128"/>
              </a:rPr>
              <a:t>？　どっちが</a:t>
            </a:r>
            <a:r>
              <a:rPr lang="en-US" altLang="ja-JP" smtClean="0">
                <a:ea typeface="ＭＳ Ｐ明朝" pitchFamily="18" charset="-128"/>
              </a:rPr>
              <a:t>5</a:t>
            </a:r>
            <a:r>
              <a:rPr lang="ja-JP" altLang="en-US" smtClean="0">
                <a:ea typeface="ＭＳ Ｐ明朝" pitchFamily="18" charset="-128"/>
              </a:rPr>
              <a:t>＋</a:t>
            </a:r>
            <a:r>
              <a:rPr lang="en-US" altLang="ja-JP" smtClean="0">
                <a:ea typeface="ＭＳ Ｐ明朝" pitchFamily="18" charset="-128"/>
              </a:rPr>
              <a:t>5</a:t>
            </a:r>
            <a:r>
              <a:rPr lang="ja-JP" altLang="en-US" smtClean="0">
                <a:ea typeface="ＭＳ Ｐ明朝" pitchFamily="18" charset="-128"/>
              </a:rPr>
              <a:t>？　　じゃあ、どっちが</a:t>
            </a:r>
            <a:r>
              <a:rPr lang="en-US" altLang="ja-JP" smtClean="0">
                <a:ea typeface="ＭＳ Ｐ明朝" pitchFamily="18" charset="-128"/>
              </a:rPr>
              <a:t>5×2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9EE666-B6AC-43A1-A6BE-D64267592A91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ja-JP" altLang="en-US" smtClean="0">
                <a:ea typeface="ＭＳ Ｐ明朝" pitchFamily="18" charset="-128"/>
              </a:rPr>
              <a:t>半分は、数量的理解ではなく、国語力の不足による。</a:t>
            </a:r>
          </a:p>
          <a:p>
            <a:pPr eaLnBrk="1" hangingPunct="1"/>
            <a:r>
              <a:rPr lang="ja-JP" altLang="en-US" smtClean="0">
                <a:ea typeface="ＭＳ Ｐ明朝" pitchFamily="18" charset="-128"/>
              </a:rPr>
              <a:t>読めない：</a:t>
            </a:r>
            <a:r>
              <a:rPr lang="en-US" altLang="ja-JP" smtClean="0">
                <a:ea typeface="ＭＳ Ｐ明朝" pitchFamily="18" charset="-128"/>
              </a:rPr>
              <a:t>LD</a:t>
            </a:r>
            <a:r>
              <a:rPr lang="ja-JP" altLang="en-US" smtClean="0">
                <a:ea typeface="ＭＳ Ｐ明朝" pitchFamily="18" charset="-128"/>
              </a:rPr>
              <a:t>　読めるけれども：</a:t>
            </a:r>
            <a:r>
              <a:rPr lang="en-US" altLang="ja-JP" smtClean="0">
                <a:ea typeface="ＭＳ Ｐ明朝" pitchFamily="18" charset="-128"/>
              </a:rPr>
              <a:t>PDD</a:t>
            </a:r>
            <a:r>
              <a:rPr lang="ja-JP" altLang="en-US" smtClean="0">
                <a:ea typeface="ＭＳ Ｐ明朝" pitchFamily="18" charset="-128"/>
              </a:rPr>
              <a:t>　　イメージ力が弱い　　高学年の子には字を小さく</a:t>
            </a:r>
          </a:p>
          <a:p>
            <a:pPr eaLnBrk="1" hangingPunct="1"/>
            <a:r>
              <a:rPr lang="ja-JP" altLang="en-US" smtClean="0">
                <a:ea typeface="ＭＳ Ｐ明朝" pitchFamily="18" charset="-128"/>
              </a:rPr>
              <a:t>分数・小数の設問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77134-A890-474D-922A-382BF2BC1019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900488" y="9512300"/>
            <a:ext cx="297973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43" tIns="48272" rIns="96543" bIns="48272" anchor="b"/>
          <a:lstStyle/>
          <a:p>
            <a:pPr algn="r" defTabSz="965200"/>
            <a:fld id="{1DBDAFC7-EE9E-46F0-8640-5E784800A27D}" type="slidenum">
              <a:rPr lang="en-US" altLang="ja-JP" sz="1300"/>
              <a:pPr algn="r" defTabSz="965200"/>
              <a:t>21</a:t>
            </a:fld>
            <a:endParaRPr lang="en-US" altLang="ja-JP" sz="1300"/>
          </a:p>
        </p:txBody>
      </p:sp>
      <p:sp>
        <p:nvSpPr>
          <p:cNvPr id="4096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6543" tIns="48272" rIns="96543" bIns="48272"/>
          <a:lstStyle/>
          <a:p>
            <a:pPr eaLnBrk="1" hangingPunct="1"/>
            <a:r>
              <a:rPr lang="ja-JP" altLang="en-US" smtClean="0">
                <a:ea typeface="ＭＳ Ｐ明朝" pitchFamily="18" charset="-128"/>
              </a:rPr>
              <a:t>スイッチがオンになる。社会で生きていくために、理解と支援が必要。</a:t>
            </a:r>
          </a:p>
          <a:p>
            <a:pPr eaLnBrk="1" hangingPunct="1"/>
            <a:r>
              <a:rPr lang="ja-JP" altLang="en-US" smtClean="0">
                <a:ea typeface="ＭＳ Ｐ明朝" pitchFamily="18" charset="-128"/>
              </a:rPr>
              <a:t>大きな可能性を秘めている。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46CCA3-178C-4128-95AC-72C2B02010BD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900488" y="9512300"/>
            <a:ext cx="297973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43" tIns="48272" rIns="96543" bIns="48272" anchor="b"/>
          <a:lstStyle/>
          <a:p>
            <a:pPr algn="r" defTabSz="965200"/>
            <a:fld id="{27432EA0-69D9-4514-901D-F06702A99554}" type="slidenum">
              <a:rPr lang="en-US" altLang="ja-JP" sz="1300"/>
              <a:pPr algn="r" defTabSz="965200"/>
              <a:t>3</a:t>
            </a:fld>
            <a:endParaRPr lang="en-US" altLang="ja-JP" sz="1300"/>
          </a:p>
        </p:txBody>
      </p:sp>
      <p:sp>
        <p:nvSpPr>
          <p:cNvPr id="2867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6543" tIns="48272" rIns="96543" bIns="48272"/>
          <a:lstStyle/>
          <a:p>
            <a:pPr eaLnBrk="1" hangingPunct="1"/>
            <a:r>
              <a:rPr lang="ja-JP" altLang="en-US" smtClean="0">
                <a:ea typeface="ＭＳ Ｐ明朝" pitchFamily="18" charset="-128"/>
              </a:rPr>
              <a:t>歪み：通常見られない行動が反復して日常的に見られる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15E61A-801F-4669-8785-4E68A979068B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29699" name="Rectangle 7"/>
          <p:cNvSpPr txBox="1">
            <a:spLocks noGrp="1" noChangeArrowheads="1"/>
          </p:cNvSpPr>
          <p:nvPr/>
        </p:nvSpPr>
        <p:spPr bwMode="auto">
          <a:xfrm>
            <a:off x="3900488" y="9512300"/>
            <a:ext cx="297973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43" tIns="48272" rIns="96543" bIns="48272" anchor="b"/>
          <a:lstStyle/>
          <a:p>
            <a:pPr algn="r" defTabSz="965200"/>
            <a:fld id="{59A0ACD2-0BC3-4EBE-852F-0D44BCD98FD3}" type="slidenum">
              <a:rPr lang="en-US" altLang="ja-JP" sz="1300"/>
              <a:pPr algn="r" defTabSz="965200"/>
              <a:t>4</a:t>
            </a:fld>
            <a:endParaRPr lang="en-US" altLang="ja-JP" sz="1300"/>
          </a:p>
        </p:txBody>
      </p:sp>
      <p:sp>
        <p:nvSpPr>
          <p:cNvPr id="2970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6543" tIns="48272" rIns="96543" bIns="48272"/>
          <a:lstStyle/>
          <a:p>
            <a:pPr eaLnBrk="1" hangingPunct="1"/>
            <a:r>
              <a:rPr lang="ja-JP" altLang="en-US" smtClean="0">
                <a:ea typeface="ＭＳ Ｐ明朝" pitchFamily="18" charset="-128"/>
              </a:rPr>
              <a:t>育て方、環境、心因によるものではない。そっくりさん：素因を本質としない。遅れ：その年齢相当の課題と目標を与えることで、対応できる。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900488" y="9512300"/>
            <a:ext cx="297973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43" tIns="48272" rIns="96543" bIns="48272" anchor="b"/>
          <a:lstStyle/>
          <a:p>
            <a:pPr algn="r" defTabSz="965200"/>
            <a:fld id="{8CAAE6D3-2175-494F-BF9F-55C8395B42FF}" type="slidenum">
              <a:rPr lang="en-US" altLang="ja-JP" sz="1300"/>
              <a:pPr algn="r" defTabSz="965200"/>
              <a:t>7</a:t>
            </a:fld>
            <a:endParaRPr lang="en-US" altLang="ja-JP" sz="130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6543" tIns="48272" rIns="96543" bIns="48272"/>
          <a:lstStyle/>
          <a:p>
            <a:pPr eaLnBrk="1" hangingPunct="1"/>
            <a:r>
              <a:rPr lang="ja-JP" altLang="en-US" smtClean="0">
                <a:ea typeface="ＭＳ Ｐ明朝" pitchFamily="18" charset="-128"/>
              </a:rPr>
              <a:t>学力や作業で、達成感を。ねぎらわれることで、大切にされているという思い→誰かを信頼できる力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3174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2C7C09-F6F4-444B-940E-DEE32DB95D1D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3277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3816D-9B39-40FE-B5EA-394B8486DC59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BEC651-3158-430B-AAF4-6292BE74D0BC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ja-JP" altLang="en-US" smtClean="0">
                <a:ea typeface="ＭＳ Ｐ明朝" pitchFamily="18" charset="-128"/>
              </a:rPr>
              <a:t>およその計算；行書・草書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AA2355-B4E5-4052-A57C-624FB5495A87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3900488" y="9512300"/>
            <a:ext cx="297973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43" tIns="48272" rIns="96543" bIns="48272" anchor="b"/>
          <a:lstStyle/>
          <a:p>
            <a:pPr algn="r" defTabSz="965200"/>
            <a:fld id="{6CE6D14C-4E34-4D5B-97B9-69393B936190}" type="slidenum">
              <a:rPr lang="en-US" altLang="ja-JP" sz="1300"/>
              <a:pPr algn="r" defTabSz="965200"/>
              <a:t>12</a:t>
            </a:fld>
            <a:endParaRPr lang="en-US" altLang="ja-JP" sz="1300"/>
          </a:p>
        </p:txBody>
      </p:sp>
      <p:sp>
        <p:nvSpPr>
          <p:cNvPr id="3482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6543" tIns="48272" rIns="96543" bIns="48272"/>
          <a:lstStyle/>
          <a:p>
            <a:pPr eaLnBrk="1" hangingPunct="1"/>
            <a:r>
              <a:rPr lang="ja-JP" altLang="en-US" smtClean="0">
                <a:ea typeface="ＭＳ Ｐ明朝" pitchFamily="18" charset="-128"/>
              </a:rPr>
              <a:t>数を読む　</a:t>
            </a:r>
            <a:r>
              <a:rPr lang="en-US" altLang="ja-JP" smtClean="0">
                <a:ea typeface="ＭＳ Ｐ明朝" pitchFamily="18" charset="-128"/>
              </a:rPr>
              <a:t>105</a:t>
            </a:r>
            <a:r>
              <a:rPr lang="ja-JP" altLang="en-US" smtClean="0">
                <a:ea typeface="ＭＳ Ｐ明朝" pitchFamily="18" charset="-128"/>
              </a:rPr>
              <a:t>　</a:t>
            </a:r>
            <a:r>
              <a:rPr lang="en-US" altLang="ja-JP" smtClean="0">
                <a:ea typeface="ＭＳ Ｐ明朝" pitchFamily="18" charset="-128"/>
              </a:rPr>
              <a:t>2030</a:t>
            </a:r>
            <a:r>
              <a:rPr lang="ja-JP" altLang="en-US" smtClean="0">
                <a:ea typeface="ＭＳ Ｐ明朝" pitchFamily="18" charset="-128"/>
              </a:rPr>
              <a:t>　数直線を読む・分かる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A3A42D-02C2-4343-A0E6-52406DF0B2B5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ja-JP" altLang="en-US" smtClean="0">
                <a:ea typeface="ＭＳ Ｐ明朝" pitchFamily="18" charset="-128"/>
              </a:rPr>
              <a:t>序数より数量</a:t>
            </a:r>
          </a:p>
          <a:p>
            <a:pPr eaLnBrk="1" hangingPunct="1"/>
            <a:r>
              <a:rPr lang="ja-JP" altLang="en-US" smtClean="0">
                <a:ea typeface="ＭＳ Ｐ明朝" pitchFamily="18" charset="-128"/>
              </a:rPr>
              <a:t>自閉の子は、斜めの線をひくことに抵抗</a:t>
            </a:r>
          </a:p>
          <a:p>
            <a:pPr eaLnBrk="1" hangingPunct="1"/>
            <a:r>
              <a:rPr lang="en-US" altLang="ja-JP" smtClean="0">
                <a:ea typeface="ＭＳ Ｐ明朝" pitchFamily="18" charset="-128"/>
              </a:rPr>
              <a:t>3</a:t>
            </a:r>
            <a:r>
              <a:rPr lang="ja-JP" altLang="en-US" smtClean="0">
                <a:ea typeface="ＭＳ Ｐ明朝" pitchFamily="18" charset="-128"/>
              </a:rPr>
              <a:t>で割ってのクラス分け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9D585-F05E-453A-AC02-B15A8D78E19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09501-46D6-4F83-866B-7974888B75B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3D0D7-A4FA-4C69-951A-B03E0145A18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FE47A-850F-4490-80B1-00A4072D23C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ECFB1-5C63-412F-9BAC-03864E935A0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60408-F987-46DE-962C-7AEA435956E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4D71A-D880-4407-85EC-1B64373FA89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DABFF-0635-4614-9EF4-858A00A2738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650A2-731F-45C8-BB2E-A32C1FA6E93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BAE4F-0E20-484E-B50A-B98ABE7E92B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209E6-13C4-4889-B5D8-D5D1963F192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fld id="{A385A34A-994B-4AFA-89C1-BB019C04CED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5" Type="http://schemas.openxmlformats.org/officeDocument/2006/relationships/image" Target="../media/image21.wmf"/><Relationship Id="rId4" Type="http://schemas.openxmlformats.org/officeDocument/2006/relationships/image" Target="../media/image1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24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04813"/>
            <a:ext cx="8229600" cy="1223962"/>
          </a:xfrm>
          <a:noFill/>
        </p:spPr>
        <p:txBody>
          <a:bodyPr/>
          <a:lstStyle/>
          <a:p>
            <a:pPr algn="l" eaLnBrk="1" hangingPunct="1"/>
            <a:r>
              <a:rPr lang="ja-JP" altLang="en-US" sz="2000" dirty="0" smtClean="0"/>
              <a:t>教育夏まつり</a:t>
            </a:r>
            <a:r>
              <a:rPr lang="en-US" altLang="ja-JP" sz="2000" dirty="0" smtClean="0"/>
              <a:t>2010</a:t>
            </a:r>
            <a:br>
              <a:rPr lang="en-US" altLang="ja-JP" sz="2000" dirty="0" smtClean="0"/>
            </a:br>
            <a:r>
              <a:rPr lang="ja-JP" altLang="en-US" sz="2000" dirty="0" smtClean="0"/>
              <a:t>平成</a:t>
            </a:r>
            <a:r>
              <a:rPr lang="en-US" altLang="ja-JP" sz="2000" dirty="0" smtClean="0"/>
              <a:t>22</a:t>
            </a:r>
            <a:r>
              <a:rPr lang="ja-JP" altLang="en-US" sz="2000" dirty="0" smtClean="0"/>
              <a:t>年</a:t>
            </a:r>
            <a:r>
              <a:rPr lang="en-US" altLang="ja-JP" sz="2000" dirty="0" smtClean="0"/>
              <a:t>8</a:t>
            </a:r>
            <a:r>
              <a:rPr lang="ja-JP" altLang="en-US" sz="2000" dirty="0" smtClean="0"/>
              <a:t>月</a:t>
            </a:r>
            <a:r>
              <a:rPr lang="en-US" altLang="ja-JP" sz="2000" dirty="0" smtClean="0"/>
              <a:t>7</a:t>
            </a:r>
            <a:r>
              <a:rPr lang="ja-JP" altLang="en-US" sz="2000" smtClean="0"/>
              <a:t>日</a:t>
            </a:r>
            <a:br>
              <a:rPr lang="ja-JP" altLang="en-US" sz="2000" smtClean="0"/>
            </a:br>
            <a:r>
              <a:rPr lang="ja-JP" altLang="en-US" sz="2000" smtClean="0"/>
              <a:t>横浜市立横浜サイエンスフロンティア高校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628775"/>
            <a:ext cx="8280400" cy="4679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18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/>
              <a:t>　</a:t>
            </a:r>
            <a:r>
              <a:rPr lang="ja-JP" altLang="en-US" sz="2800" dirty="0" smtClean="0"/>
              <a:t>小児科医からのアドバイス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ja-JP" altLang="en-US" sz="28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ja-JP" sz="4000" dirty="0" smtClean="0"/>
              <a:t>ADHD</a:t>
            </a:r>
            <a:r>
              <a:rPr lang="ja-JP" altLang="en-US" sz="4000" dirty="0" smtClean="0"/>
              <a:t>児・</a:t>
            </a:r>
            <a:r>
              <a:rPr lang="en-US" altLang="ja-JP" sz="4000" dirty="0" smtClean="0"/>
              <a:t>LD</a:t>
            </a:r>
            <a:r>
              <a:rPr lang="ja-JP" altLang="en-US" sz="4000" dirty="0" smtClean="0"/>
              <a:t>児への支援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ja-JP" altLang="en-US" sz="20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 err="1" smtClean="0"/>
              <a:t>ー</a:t>
            </a:r>
            <a:r>
              <a:rPr lang="ja-JP" altLang="en-US" sz="2800" dirty="0" smtClean="0"/>
              <a:t>行動・</a:t>
            </a:r>
            <a:r>
              <a:rPr lang="ja-JP" altLang="en-US" sz="2800" dirty="0" err="1" smtClean="0"/>
              <a:t>さんすうを</a:t>
            </a:r>
            <a:r>
              <a:rPr lang="ja-JP" altLang="en-US" sz="2800" dirty="0" smtClean="0"/>
              <a:t>中心にー　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 smtClean="0"/>
              <a:t>　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ja-JP" altLang="en-US" sz="20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/>
              <a:t>　　　　　　　　　　　　　　　　　　　　　全国重症心身障害児（者）を守る会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/>
              <a:t>　　　　　　　　　　　　　　　　　　　　　　　　　　　三宿診療所　所長　　　　　　　　　　　　　　　　　　　　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/>
              <a:t>　　				　　　　　　　　小児科医　　武田　洋子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341438"/>
            <a:ext cx="8229600" cy="4813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smtClean="0"/>
              <a:t>●</a:t>
            </a:r>
            <a:r>
              <a:rPr lang="en-US" altLang="ja-JP" sz="2800" smtClean="0"/>
              <a:t>Learning Disorders</a:t>
            </a:r>
            <a:endParaRPr lang="ja-JP" alt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smtClean="0"/>
              <a:t>	 　　　　</a:t>
            </a:r>
            <a:r>
              <a:rPr lang="ja-JP" altLang="en-US" sz="2400" smtClean="0"/>
              <a:t>・・・読字、書字、算数能力の問題に限定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・</a:t>
            </a:r>
            <a:r>
              <a:rPr lang="en-US" altLang="ja-JP" sz="2400" smtClean="0"/>
              <a:t>1</a:t>
            </a:r>
            <a:r>
              <a:rPr lang="ja-JP" altLang="en-US" sz="2400" smtClean="0"/>
              <a:t>領域以上の習得・使用の障害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・ふつうの子と境界はない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・動作性ＬＤと言語性ＬＤは、つまずき方が違う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例）読み・書きの困難</a:t>
            </a:r>
            <a:endParaRPr lang="en-US" altLang="ja-JP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　　　　動作性ＬＤ：文字の姿・形を認識できない</a:t>
            </a:r>
            <a:endParaRPr lang="en-US" altLang="ja-JP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　　　　言語性ＬＤ：意味的な理解ができない</a:t>
            </a:r>
            <a:endParaRPr lang="ja-JP" altLang="en-US" sz="2800" smtClean="0"/>
          </a:p>
        </p:txBody>
      </p:sp>
      <p:sp>
        <p:nvSpPr>
          <p:cNvPr id="8" name="角丸四角形吹き出し 7"/>
          <p:cNvSpPr>
            <a:spLocks noChangeArrowheads="1"/>
          </p:cNvSpPr>
          <p:nvPr/>
        </p:nvSpPr>
        <p:spPr bwMode="auto">
          <a:xfrm>
            <a:off x="6011863" y="2420938"/>
            <a:ext cx="2428875" cy="792162"/>
          </a:xfrm>
          <a:prstGeom prst="wedgeRoundRectCallout">
            <a:avLst>
              <a:gd name="adj1" fmla="val -34917"/>
              <a:gd name="adj2" fmla="val 79662"/>
              <a:gd name="adj3" fmla="val 16667"/>
            </a:avLst>
          </a:prstGeom>
          <a:solidFill>
            <a:schemeClr val="bg1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z="2000"/>
              <a:t>違うサポート法が</a:t>
            </a:r>
            <a:endParaRPr lang="en-US" altLang="ja-JP" sz="2000"/>
          </a:p>
          <a:p>
            <a:r>
              <a:rPr lang="ja-JP" altLang="en-US" sz="2000"/>
              <a:t>必要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850900"/>
          </a:xfrm>
        </p:spPr>
        <p:txBody>
          <a:bodyPr/>
          <a:lstStyle/>
          <a:p>
            <a:pPr eaLnBrk="1" hangingPunct="1"/>
            <a:r>
              <a:rPr lang="ja-JP" altLang="en-US" sz="4000" smtClean="0"/>
              <a:t>学習障害（ＬＤ）</a:t>
            </a:r>
          </a:p>
        </p:txBody>
      </p:sp>
      <p:pic>
        <p:nvPicPr>
          <p:cNvPr id="11269" name="Picture 48" descr="j034334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75" y="4429125"/>
            <a:ext cx="175577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850900"/>
          </a:xfrm>
        </p:spPr>
        <p:txBody>
          <a:bodyPr/>
          <a:lstStyle/>
          <a:p>
            <a:pPr eaLnBrk="1" hangingPunct="1"/>
            <a:r>
              <a:rPr lang="ja-JP" altLang="en-US" sz="3600" smtClean="0"/>
              <a:t>発達障害児のさんすう・・・めざすこと</a:t>
            </a:r>
            <a:endParaRPr lang="en-US" altLang="ja-JP" sz="36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196975"/>
            <a:ext cx="8229600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目標　 　</a:t>
            </a:r>
            <a:r>
              <a:rPr lang="en-US" altLang="ja-JP" sz="2400" smtClean="0"/>
              <a:t>1. </a:t>
            </a:r>
            <a:r>
              <a:rPr lang="ja-JP" altLang="en-US" sz="2400" smtClean="0"/>
              <a:t>お金の計算ができること⇒家計の管理・経済観念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		高い・安い　　　相場感覚</a:t>
            </a:r>
            <a:r>
              <a:rPr lang="en-US" altLang="ja-JP" sz="2400" smtClean="0"/>
              <a:t>	</a:t>
            </a:r>
            <a:r>
              <a:rPr lang="ja-JP" altLang="en-US" sz="2400" smtClean="0"/>
              <a:t>　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		おつりの計算　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		</a:t>
            </a:r>
            <a:r>
              <a:rPr lang="ja-JP" altLang="en-US" sz="2400" u="sng" smtClean="0"/>
              <a:t>およその計算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	　</a:t>
            </a:r>
            <a:r>
              <a:rPr lang="en-US" altLang="ja-JP" sz="2400" smtClean="0"/>
              <a:t>2. </a:t>
            </a:r>
            <a:r>
              <a:rPr lang="ja-JP" altLang="en-US" sz="2400" smtClean="0"/>
              <a:t>時計が分かること⇒社会人として約束を守るために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				    見通しを立てるために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12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　　　　　　　　　　　　　　　　　　　　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使い方 ○ボトムアップ；計算を習得⇒買い物へ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	 ◎トップダウン；買い物を実践⇒やりとりや計算を習得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　　　　　　　　　　　　　　　・・・体験的にスキルの獲得を</a:t>
            </a:r>
          </a:p>
        </p:txBody>
      </p:sp>
      <p:pic>
        <p:nvPicPr>
          <p:cNvPr id="12292" name="Picture 4" descr="j03559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628775"/>
            <a:ext cx="10795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j022805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188" y="3429000"/>
            <a:ext cx="820737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j041189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15250" y="5786438"/>
            <a:ext cx="7699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850900"/>
          </a:xfrm>
        </p:spPr>
        <p:txBody>
          <a:bodyPr/>
          <a:lstStyle/>
          <a:p>
            <a:pPr eaLnBrk="1" hangingPunct="1"/>
            <a:r>
              <a:rPr lang="ja-JP" altLang="en-US" sz="3600" smtClean="0"/>
              <a:t>発達障害児のさんすう・・・大切なこと</a:t>
            </a:r>
            <a:endParaRPr lang="en-US" altLang="ja-JP" sz="36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500" y="1143000"/>
            <a:ext cx="8229600" cy="53276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400" smtClean="0"/>
              <a:t>数の機能　	記録数として・・在庫・金額・計測値など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		　　 	計算数として・・数量の違いや変化を扱う</a:t>
            </a:r>
          </a:p>
          <a:p>
            <a:pPr eaLnBrk="1" hangingPunct="1">
              <a:buFontTx/>
              <a:buNone/>
            </a:pPr>
            <a:endParaRPr lang="ja-JP" altLang="en-US" sz="2400" smtClean="0"/>
          </a:p>
          <a:p>
            <a:pPr eaLnBrk="1" hangingPunct="1">
              <a:buFontTx/>
              <a:buNone/>
            </a:pPr>
            <a:r>
              <a:rPr lang="ja-JP" altLang="en-US" sz="2400" smtClean="0"/>
              <a:t>				　　　　数値処理のために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				　 </a:t>
            </a:r>
            <a:r>
              <a:rPr lang="ja-JP" altLang="en-US" sz="2400" u="sng" smtClean="0"/>
              <a:t>位どりによる表記</a:t>
            </a:r>
            <a:r>
              <a:rPr lang="ja-JP" altLang="en-US" sz="2400" smtClean="0"/>
              <a:t>　</a:t>
            </a:r>
            <a:r>
              <a:rPr lang="en-US" altLang="ja-JP" sz="2400" u="sng" smtClean="0"/>
              <a:t>0</a:t>
            </a:r>
            <a:r>
              <a:rPr lang="ja-JP" altLang="en-US" sz="2400" u="sng" smtClean="0"/>
              <a:t>の使用</a:t>
            </a:r>
            <a:r>
              <a:rPr lang="ja-JP" altLang="en-US" sz="2400" smtClean="0"/>
              <a:t>  が有用</a:t>
            </a:r>
          </a:p>
          <a:p>
            <a:pPr eaLnBrk="1" hangingPunct="1">
              <a:buFontTx/>
              <a:buNone/>
            </a:pPr>
            <a:endParaRPr lang="ja-JP" altLang="en-US" sz="2400" smtClean="0"/>
          </a:p>
          <a:p>
            <a:pPr eaLnBrk="1" hangingPunct="1">
              <a:buFontTx/>
              <a:buNone/>
            </a:pPr>
            <a:r>
              <a:rPr lang="ja-JP" altLang="en-US" sz="2400" smtClean="0"/>
              <a:t>　さんすうの理解の鍵・・・「十進法」という法則の理解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　　　　　　　　　　　　　		</a:t>
            </a:r>
            <a:r>
              <a:rPr lang="en-US" altLang="ja-JP" sz="2400" smtClean="0"/>
              <a:t>10</a:t>
            </a:r>
            <a:r>
              <a:rPr lang="ja-JP" altLang="en-US" sz="2400" smtClean="0"/>
              <a:t>ごとのまとまり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					  </a:t>
            </a:r>
            <a:r>
              <a:rPr lang="en-US" altLang="ja-JP" sz="2400" smtClean="0"/>
              <a:t>0</a:t>
            </a:r>
            <a:r>
              <a:rPr lang="ja-JP" altLang="en-US" sz="2400" smtClean="0"/>
              <a:t>の意味と機能</a:t>
            </a:r>
          </a:p>
          <a:p>
            <a:pPr eaLnBrk="1" hangingPunct="1">
              <a:buFontTx/>
              <a:buNone/>
            </a:pPr>
            <a:endParaRPr lang="ja-JP" altLang="en-US" sz="2400" smtClean="0"/>
          </a:p>
          <a:p>
            <a:pPr eaLnBrk="1" hangingPunct="1">
              <a:buFontTx/>
              <a:buNone/>
            </a:pPr>
            <a:r>
              <a:rPr lang="ja-JP" altLang="en-US" sz="2400" smtClean="0"/>
              <a:t>　　　数量としてわかる→まとまり感覚→計算につながる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	　 序数としてわかる→数え足し </a:t>
            </a:r>
            <a:r>
              <a:rPr lang="en-US" altLang="ja-JP" sz="2400" smtClean="0"/>
              <a:t>×</a:t>
            </a:r>
            <a:r>
              <a:rPr lang="ja-JP" altLang="en-US" sz="2400" smtClean="0"/>
              <a:t>　まとまり感覚	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4929188" y="6215063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4932363" y="2133600"/>
            <a:ext cx="215900" cy="360363"/>
          </a:xfrm>
          <a:prstGeom prst="downArrow">
            <a:avLst>
              <a:gd name="adj1" fmla="val 50000"/>
              <a:gd name="adj2" fmla="val 41728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3318" name="AutoShape 6"/>
          <p:cNvSpPr>
            <a:spLocks/>
          </p:cNvSpPr>
          <p:nvPr/>
        </p:nvSpPr>
        <p:spPr bwMode="auto">
          <a:xfrm>
            <a:off x="3851275" y="5373688"/>
            <a:ext cx="73025" cy="503237"/>
          </a:xfrm>
          <a:prstGeom prst="leftBrace">
            <a:avLst>
              <a:gd name="adj1" fmla="val 57427"/>
              <a:gd name="adj2" fmla="val 500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3319" name="AutoShape 7"/>
          <p:cNvSpPr>
            <a:spLocks/>
          </p:cNvSpPr>
          <p:nvPr/>
        </p:nvSpPr>
        <p:spPr bwMode="auto">
          <a:xfrm>
            <a:off x="4071938" y="4357688"/>
            <a:ext cx="46037" cy="714375"/>
          </a:xfrm>
          <a:prstGeom prst="leftBrace">
            <a:avLst>
              <a:gd name="adj1" fmla="val 6673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pic>
        <p:nvPicPr>
          <p:cNvPr id="13320" name="Picture 8" descr="j034335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2276475"/>
            <a:ext cx="1149350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9" descr="j023276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3860800"/>
            <a:ext cx="21431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77875"/>
          </a:xfrm>
        </p:spPr>
        <p:txBody>
          <a:bodyPr/>
          <a:lstStyle/>
          <a:p>
            <a:pPr algn="l" eaLnBrk="1" hangingPunct="1"/>
            <a:r>
              <a:rPr lang="en-US" altLang="ja-JP" sz="3600" smtClean="0"/>
              <a:t>1. </a:t>
            </a:r>
            <a:r>
              <a:rPr lang="ja-JP" altLang="en-US" sz="3600" smtClean="0"/>
              <a:t>数量の理解から計算へ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smtClean="0"/>
              <a:t>	</a:t>
            </a:r>
            <a:r>
              <a:rPr lang="ja-JP" altLang="en-US" sz="2400" smtClean="0"/>
              <a:t>◆ 物や人は数えることができる→数字で表すことができる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		具体物　　　　半具体物　　　　数字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　　　　　　　　　　　　　　　　　　　　　　　</a:t>
            </a:r>
            <a:r>
              <a:rPr lang="en-US" altLang="ja-JP" sz="2400" smtClean="0"/>
              <a:t>2</a:t>
            </a:r>
            <a:r>
              <a:rPr lang="ja-JP" altLang="en-US" sz="2400" smtClean="0"/>
              <a:t>　　　　　　　　　　　　　　　　　 </a:t>
            </a:r>
            <a:endParaRPr lang="en-US" altLang="ja-JP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  ◆ </a:t>
            </a:r>
            <a:r>
              <a:rPr lang="en-US" altLang="ja-JP" sz="2400" smtClean="0"/>
              <a:t>5</a:t>
            </a:r>
            <a:r>
              <a:rPr lang="ja-JP" altLang="en-US" sz="2400" smtClean="0"/>
              <a:t>、</a:t>
            </a:r>
            <a:r>
              <a:rPr lang="en-US" altLang="ja-JP" sz="2400" smtClean="0"/>
              <a:t>10</a:t>
            </a:r>
            <a:r>
              <a:rPr lang="ja-JP" altLang="en-US" sz="2400" smtClean="0"/>
              <a:t>のまとまり中で、補数を意識しながら数をとらえる</a:t>
            </a:r>
            <a:endParaRPr lang="en-US" altLang="ja-JP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　　　　　　　　　　　　　　　　　　　　　　　　　　　　　　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◆ 仲間ごとの数と、数の保存の理解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	●●●●●                  ●●●●●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　	○○○○　	　　　 ○　　　○　　　○　　　○</a:t>
            </a:r>
            <a:endParaRPr lang="en-US" altLang="ja-JP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◆ </a:t>
            </a:r>
            <a:r>
              <a:rPr lang="en-US" altLang="ja-JP" sz="2400" smtClean="0"/>
              <a:t>0</a:t>
            </a:r>
            <a:r>
              <a:rPr lang="ja-JP" altLang="en-US" sz="2400" smtClean="0"/>
              <a:t>の意味・役割の理解 ⇒ 操作法の習熟</a:t>
            </a:r>
          </a:p>
        </p:txBody>
      </p:sp>
      <p:pic>
        <p:nvPicPr>
          <p:cNvPr id="14340" name="Picture 4" descr="j00791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2420938"/>
            <a:ext cx="431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j00791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2420938"/>
            <a:ext cx="431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059113" y="2420938"/>
            <a:ext cx="287337" cy="2873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348038" y="2420938"/>
            <a:ext cx="287337" cy="2873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635375" y="2420938"/>
            <a:ext cx="287338" cy="2873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924300" y="2420938"/>
            <a:ext cx="287338" cy="2873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211638" y="2420938"/>
            <a:ext cx="287337" cy="2873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7" name="四角形吹き出し 12"/>
          <p:cNvSpPr>
            <a:spLocks noChangeArrowheads="1"/>
          </p:cNvSpPr>
          <p:nvPr/>
        </p:nvSpPr>
        <p:spPr bwMode="auto">
          <a:xfrm>
            <a:off x="5929313" y="4143375"/>
            <a:ext cx="2286000" cy="928688"/>
          </a:xfrm>
          <a:prstGeom prst="wedgeRectCallout">
            <a:avLst>
              <a:gd name="adj1" fmla="val -24167"/>
              <a:gd name="adj2" fmla="val 52653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850900"/>
          </a:xfrm>
        </p:spPr>
        <p:txBody>
          <a:bodyPr/>
          <a:lstStyle/>
          <a:p>
            <a:pPr algn="l" eaLnBrk="1" hangingPunct="1"/>
            <a:r>
              <a:rPr lang="en-US" altLang="ja-JP" sz="3600" smtClean="0"/>
              <a:t>2. </a:t>
            </a:r>
            <a:r>
              <a:rPr lang="ja-JP" altLang="en-US" sz="3600" smtClean="0"/>
              <a:t>くり上がり・くり下がり</a:t>
            </a:r>
            <a:r>
              <a:rPr lang="ja-JP" altLang="en-US" sz="4000" smtClean="0"/>
              <a:t>   　　　　　　　　</a:t>
            </a:r>
            <a:endParaRPr lang="ja-JP" altLang="en-US" sz="16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29600" cy="5073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　かぎ・・</a:t>
            </a:r>
            <a:r>
              <a:rPr lang="en-US" altLang="ja-JP" sz="2400" smtClean="0"/>
              <a:t>10</a:t>
            </a:r>
            <a:r>
              <a:rPr lang="ja-JP" altLang="en-US" sz="2400" smtClean="0"/>
              <a:t>のまとまりの理解ー</a:t>
            </a:r>
            <a:r>
              <a:rPr lang="en-US" altLang="ja-JP" sz="2400" smtClean="0"/>
              <a:t>10</a:t>
            </a:r>
            <a:r>
              <a:rPr lang="ja-JP" altLang="en-US" sz="2400" smtClean="0"/>
              <a:t>の合成・分解の習熟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例）</a:t>
            </a:r>
            <a:r>
              <a:rPr lang="en-US" altLang="ja-JP" sz="2400" smtClean="0"/>
              <a:t>8</a:t>
            </a:r>
            <a:r>
              <a:rPr lang="ja-JP" altLang="en-US" sz="2400" smtClean="0"/>
              <a:t>はあといくつで</a:t>
            </a:r>
            <a:r>
              <a:rPr lang="en-US" altLang="ja-JP" sz="2400" smtClean="0"/>
              <a:t>10</a:t>
            </a:r>
            <a:r>
              <a:rPr lang="ja-JP" altLang="en-US" sz="2400" smtClean="0"/>
              <a:t>？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△（</a:t>
            </a:r>
            <a:r>
              <a:rPr lang="en-US" altLang="ja-JP" sz="2400" smtClean="0"/>
              <a:t>1</a:t>
            </a:r>
            <a:r>
              <a:rPr lang="ja-JP" altLang="en-US" sz="2400" smtClean="0"/>
              <a:t>）  </a:t>
            </a:r>
            <a:r>
              <a:rPr lang="en-US" altLang="ja-JP" sz="2400" smtClean="0"/>
              <a:t>9</a:t>
            </a:r>
            <a:r>
              <a:rPr lang="ja-JP" altLang="en-US" sz="2400" smtClean="0"/>
              <a:t>、</a:t>
            </a:r>
            <a:r>
              <a:rPr lang="en-US" altLang="ja-JP" sz="2400" smtClean="0"/>
              <a:t>10</a:t>
            </a:r>
            <a:r>
              <a:rPr lang="ja-JP" altLang="en-US" sz="2400" smtClean="0"/>
              <a:t>　　</a:t>
            </a:r>
            <a:r>
              <a:rPr lang="en-US" altLang="ja-JP" sz="2400" smtClean="0"/>
              <a:t>	</a:t>
            </a:r>
            <a:r>
              <a:rPr lang="ja-JP" altLang="en-US" sz="2400" smtClean="0"/>
              <a:t> だからあと</a:t>
            </a:r>
            <a:r>
              <a:rPr lang="en-US" altLang="ja-JP" sz="2400" smtClean="0"/>
              <a:t>2</a:t>
            </a:r>
            <a:r>
              <a:rPr lang="ja-JP" altLang="en-US" sz="2400" smtClean="0"/>
              <a:t>・・・・・数えたし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○（</a:t>
            </a:r>
            <a:r>
              <a:rPr lang="en-US" altLang="ja-JP" sz="2400" smtClean="0"/>
              <a:t>2</a:t>
            </a:r>
            <a:r>
              <a:rPr lang="ja-JP" altLang="en-US" sz="2400" smtClean="0"/>
              <a:t>）  </a:t>
            </a:r>
            <a:r>
              <a:rPr lang="en-US" altLang="ja-JP" sz="2400" smtClean="0"/>
              <a:t>8</a:t>
            </a:r>
            <a:r>
              <a:rPr lang="ja-JP" altLang="en-US" sz="2400" smtClean="0"/>
              <a:t>＋</a:t>
            </a:r>
            <a:r>
              <a:rPr lang="en-US" altLang="ja-JP" sz="2400" smtClean="0"/>
              <a:t>2</a:t>
            </a:r>
            <a:r>
              <a:rPr lang="ja-JP" altLang="en-US" sz="2400" smtClean="0"/>
              <a:t>＝</a:t>
            </a:r>
            <a:r>
              <a:rPr lang="en-US" altLang="ja-JP" sz="2400" smtClean="0"/>
              <a:t>10</a:t>
            </a:r>
            <a:r>
              <a:rPr lang="ja-JP" altLang="en-US" sz="2400" smtClean="0"/>
              <a:t>　 だからあと</a:t>
            </a:r>
            <a:r>
              <a:rPr lang="en-US" altLang="ja-JP" sz="2400" smtClean="0"/>
              <a:t>2</a:t>
            </a:r>
            <a:r>
              <a:rPr lang="ja-JP" altLang="en-US" sz="2400" smtClean="0"/>
              <a:t>・・・・・まとまりごとのたし算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◎（</a:t>
            </a:r>
            <a:r>
              <a:rPr lang="en-US" altLang="ja-JP" sz="2400" smtClean="0"/>
              <a:t>3</a:t>
            </a:r>
            <a:r>
              <a:rPr lang="ja-JP" altLang="en-US" sz="2400" smtClean="0"/>
              <a:t>）</a:t>
            </a:r>
            <a:r>
              <a:rPr lang="en-US" altLang="ja-JP" sz="2400" smtClean="0"/>
              <a:t>10</a:t>
            </a:r>
            <a:r>
              <a:rPr lang="ja-JP" altLang="en-US" sz="2400" smtClean="0"/>
              <a:t>－</a:t>
            </a:r>
            <a:r>
              <a:rPr lang="en-US" altLang="ja-JP" sz="2400" smtClean="0"/>
              <a:t>8</a:t>
            </a:r>
            <a:r>
              <a:rPr lang="ja-JP" altLang="en-US" sz="2400" smtClean="0"/>
              <a:t>＝  </a:t>
            </a:r>
            <a:r>
              <a:rPr lang="en-US" altLang="ja-JP" sz="2400" smtClean="0"/>
              <a:t>2</a:t>
            </a:r>
            <a:r>
              <a:rPr lang="ja-JP" altLang="en-US" sz="2400" smtClean="0"/>
              <a:t>　 </a:t>
            </a:r>
            <a:r>
              <a:rPr lang="en-US" altLang="ja-JP" sz="2400" smtClean="0"/>
              <a:t>2</a:t>
            </a:r>
            <a:r>
              <a:rPr lang="ja-JP" altLang="en-US" sz="2400" smtClean="0"/>
              <a:t>たりないからあと</a:t>
            </a:r>
            <a:r>
              <a:rPr lang="en-US" altLang="ja-JP" sz="2400" smtClean="0"/>
              <a:t>2</a:t>
            </a:r>
            <a:r>
              <a:rPr lang="ja-JP" altLang="en-US" sz="2400" smtClean="0"/>
              <a:t>・・補数を出すひき算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　</a:t>
            </a:r>
            <a:r>
              <a:rPr lang="en-US" altLang="ja-JP" sz="2400" smtClean="0"/>
              <a:t>10</a:t>
            </a:r>
            <a:r>
              <a:rPr lang="ja-JP" altLang="en-US" sz="2400" smtClean="0"/>
              <a:t>のタイル、たまごのパックなどで、</a:t>
            </a:r>
            <a:r>
              <a:rPr lang="en-US" altLang="ja-JP" sz="2400" smtClean="0"/>
              <a:t>10</a:t>
            </a:r>
            <a:r>
              <a:rPr lang="ja-JP" altLang="en-US" sz="2400" smtClean="0"/>
              <a:t>のまとまりの中で、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　　数をとらえていく習慣を。 　　　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　　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　お金の両替の練習を。① ① ① ① ① ① ① ① ① ① 　　⑩</a:t>
            </a:r>
            <a:endParaRPr lang="en-US" altLang="ja-JP" sz="2400" smtClean="0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611188" y="4652963"/>
            <a:ext cx="358775" cy="215900"/>
          </a:xfrm>
          <a:prstGeom prst="rightArrow">
            <a:avLst>
              <a:gd name="adj1" fmla="val 50000"/>
              <a:gd name="adj2" fmla="val 4154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ja-JP" altLang="en-US"/>
              <a:t>　</a:t>
            </a: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611188" y="5876925"/>
            <a:ext cx="358775" cy="215900"/>
          </a:xfrm>
          <a:prstGeom prst="rightArrow">
            <a:avLst>
              <a:gd name="adj1" fmla="val 50000"/>
              <a:gd name="adj2" fmla="val 4154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ja-JP" altLang="en-US"/>
              <a:t>　</a:t>
            </a:r>
          </a:p>
        </p:txBody>
      </p:sp>
      <p:pic>
        <p:nvPicPr>
          <p:cNvPr id="15366" name="Picture 6" descr="j023276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196975"/>
            <a:ext cx="28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8"/>
          <p:cNvSpPr>
            <a:spLocks noChangeArrowheads="1"/>
          </p:cNvSpPr>
          <p:nvPr/>
        </p:nvSpPr>
        <p:spPr bwMode="auto">
          <a:xfrm>
            <a:off x="5651500" y="5013325"/>
            <a:ext cx="215900" cy="215900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68" name="Rectangle 11"/>
          <p:cNvSpPr>
            <a:spLocks noChangeArrowheads="1"/>
          </p:cNvSpPr>
          <p:nvPr/>
        </p:nvSpPr>
        <p:spPr bwMode="auto">
          <a:xfrm>
            <a:off x="6300788" y="5229225"/>
            <a:ext cx="215900" cy="21590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69" name="Rectangle 12"/>
          <p:cNvSpPr>
            <a:spLocks noChangeArrowheads="1"/>
          </p:cNvSpPr>
          <p:nvPr/>
        </p:nvSpPr>
        <p:spPr bwMode="auto">
          <a:xfrm>
            <a:off x="6516688" y="5229225"/>
            <a:ext cx="215900" cy="21590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0" name="Rectangle 16"/>
          <p:cNvSpPr>
            <a:spLocks noChangeArrowheads="1"/>
          </p:cNvSpPr>
          <p:nvPr/>
        </p:nvSpPr>
        <p:spPr bwMode="auto">
          <a:xfrm>
            <a:off x="5867400" y="5013325"/>
            <a:ext cx="215900" cy="215900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1" name="Rectangle 17"/>
          <p:cNvSpPr>
            <a:spLocks noChangeArrowheads="1"/>
          </p:cNvSpPr>
          <p:nvPr/>
        </p:nvSpPr>
        <p:spPr bwMode="auto">
          <a:xfrm>
            <a:off x="6084888" y="5013325"/>
            <a:ext cx="215900" cy="215900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2" name="Rectangle 18"/>
          <p:cNvSpPr>
            <a:spLocks noChangeArrowheads="1"/>
          </p:cNvSpPr>
          <p:nvPr/>
        </p:nvSpPr>
        <p:spPr bwMode="auto">
          <a:xfrm>
            <a:off x="6300788" y="5013325"/>
            <a:ext cx="215900" cy="215900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3" name="Rectangle 19"/>
          <p:cNvSpPr>
            <a:spLocks noChangeArrowheads="1"/>
          </p:cNvSpPr>
          <p:nvPr/>
        </p:nvSpPr>
        <p:spPr bwMode="auto">
          <a:xfrm>
            <a:off x="6516688" y="5013325"/>
            <a:ext cx="215900" cy="215900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4" name="Rectangle 20"/>
          <p:cNvSpPr>
            <a:spLocks noChangeArrowheads="1"/>
          </p:cNvSpPr>
          <p:nvPr/>
        </p:nvSpPr>
        <p:spPr bwMode="auto">
          <a:xfrm>
            <a:off x="5867400" y="5229225"/>
            <a:ext cx="215900" cy="215900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5" name="Rectangle 21"/>
          <p:cNvSpPr>
            <a:spLocks noChangeArrowheads="1"/>
          </p:cNvSpPr>
          <p:nvPr/>
        </p:nvSpPr>
        <p:spPr bwMode="auto">
          <a:xfrm>
            <a:off x="5651500" y="5229225"/>
            <a:ext cx="215900" cy="215900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6" name="Rectangle 22"/>
          <p:cNvSpPr>
            <a:spLocks noChangeArrowheads="1"/>
          </p:cNvSpPr>
          <p:nvPr/>
        </p:nvSpPr>
        <p:spPr bwMode="auto">
          <a:xfrm>
            <a:off x="6084888" y="5229225"/>
            <a:ext cx="215900" cy="215900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7" name="AutoShape 24"/>
          <p:cNvSpPr>
            <a:spLocks noChangeArrowheads="1"/>
          </p:cNvSpPr>
          <p:nvPr/>
        </p:nvSpPr>
        <p:spPr bwMode="auto">
          <a:xfrm>
            <a:off x="7740650" y="5876925"/>
            <a:ext cx="431800" cy="198438"/>
          </a:xfrm>
          <a:prstGeom prst="leftRightArrow">
            <a:avLst>
              <a:gd name="adj1" fmla="val 50000"/>
              <a:gd name="adj2" fmla="val 43520"/>
            </a:avLst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06438"/>
          </a:xfrm>
        </p:spPr>
        <p:txBody>
          <a:bodyPr/>
          <a:lstStyle/>
          <a:p>
            <a:pPr algn="l" eaLnBrk="1" hangingPunct="1"/>
            <a:r>
              <a:rPr lang="en-US" altLang="ja-JP" sz="3600" smtClean="0"/>
              <a:t>3. </a:t>
            </a:r>
            <a:r>
              <a:rPr lang="ja-JP" altLang="en-US" sz="3600" smtClean="0"/>
              <a:t>複数桁の計算・・・位どり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4006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400" smtClean="0"/>
              <a:t>手順を短く書いてあげて下さい。・・・消えない情報にしてあげる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例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　　　　　　　　　　　　　　  十 一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       　　　　　　　　　　　　　　□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  　　　　　　　　　　　　　　 </a:t>
            </a:r>
            <a:r>
              <a:rPr lang="en-US" altLang="ja-JP" smtClean="0"/>
              <a:t>3</a:t>
            </a:r>
            <a:r>
              <a:rPr lang="ja-JP" altLang="en-US" smtClean="0"/>
              <a:t>　</a:t>
            </a:r>
            <a:r>
              <a:rPr lang="en-US" altLang="ja-JP" smtClean="0"/>
              <a:t>6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  　　　　　　　　　　　　　＋  </a:t>
            </a:r>
            <a:r>
              <a:rPr lang="en-US" altLang="ja-JP" smtClean="0"/>
              <a:t>2</a:t>
            </a:r>
            <a:r>
              <a:rPr lang="ja-JP" altLang="en-US" smtClean="0"/>
              <a:t>　</a:t>
            </a:r>
            <a:r>
              <a:rPr lang="en-US" altLang="ja-JP" smtClean="0"/>
              <a:t>5</a:t>
            </a:r>
          </a:p>
          <a:p>
            <a:pPr eaLnBrk="1" hangingPunct="1">
              <a:buFontTx/>
              <a:buNone/>
            </a:pPr>
            <a:endParaRPr lang="en-US" altLang="ja-JP" smtClean="0"/>
          </a:p>
          <a:p>
            <a:pPr eaLnBrk="1" hangingPunct="1">
              <a:buFontTx/>
              <a:buNone/>
            </a:pPr>
            <a:r>
              <a:rPr lang="ja-JP" altLang="en-US" smtClean="0"/>
              <a:t>　 　　　　　　　　　　　  </a:t>
            </a:r>
            <a:r>
              <a:rPr lang="ja-JP" altLang="en-US" sz="2400" smtClean="0">
                <a:solidFill>
                  <a:srgbClr val="0033CC"/>
                </a:solidFill>
              </a:rPr>
              <a:t>★</a:t>
            </a:r>
            <a:r>
              <a:rPr lang="ja-JP" altLang="en-US" sz="2400" smtClean="0"/>
              <a:t>特に力を入れたいこと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					　　 ・</a:t>
            </a:r>
            <a:r>
              <a:rPr lang="en-US" altLang="ja-JP" sz="2400" smtClean="0"/>
              <a:t>0</a:t>
            </a:r>
            <a:r>
              <a:rPr lang="ja-JP" altLang="en-US" sz="2400" smtClean="0"/>
              <a:t>をたす、たして</a:t>
            </a:r>
            <a:r>
              <a:rPr lang="en-US" altLang="ja-JP" sz="2400" smtClean="0"/>
              <a:t>10</a:t>
            </a:r>
            <a:r>
              <a:rPr lang="ja-JP" altLang="en-US" sz="2400" smtClean="0"/>
              <a:t>になる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					　　 ・</a:t>
            </a:r>
            <a:r>
              <a:rPr lang="en-US" altLang="ja-JP" sz="2400" smtClean="0"/>
              <a:t>0</a:t>
            </a:r>
            <a:r>
              <a:rPr lang="ja-JP" altLang="en-US" sz="2400" smtClean="0"/>
              <a:t>からひく、</a:t>
            </a:r>
            <a:r>
              <a:rPr lang="en-US" altLang="ja-JP" sz="2400" smtClean="0"/>
              <a:t>0</a:t>
            </a:r>
            <a:r>
              <a:rPr lang="ja-JP" altLang="en-US" sz="2400" smtClean="0"/>
              <a:t>をひく</a:t>
            </a:r>
            <a:endParaRPr lang="ja-JP" altLang="en-US" smtClean="0"/>
          </a:p>
        </p:txBody>
      </p:sp>
      <p:sp>
        <p:nvSpPr>
          <p:cNvPr id="16388" name="Line 5"/>
          <p:cNvSpPr>
            <a:spLocks noChangeShapeType="1"/>
          </p:cNvSpPr>
          <p:nvPr/>
        </p:nvSpPr>
        <p:spPr bwMode="auto">
          <a:xfrm>
            <a:off x="4356100" y="4221163"/>
            <a:ext cx="2232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389" name="Line 6"/>
          <p:cNvSpPr>
            <a:spLocks noChangeShapeType="1"/>
          </p:cNvSpPr>
          <p:nvPr/>
        </p:nvSpPr>
        <p:spPr bwMode="auto">
          <a:xfrm>
            <a:off x="6156325" y="2133600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390" name="Line 7"/>
          <p:cNvSpPr>
            <a:spLocks noChangeShapeType="1"/>
          </p:cNvSpPr>
          <p:nvPr/>
        </p:nvSpPr>
        <p:spPr bwMode="auto">
          <a:xfrm>
            <a:off x="5003800" y="2133600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391" name="Line 8"/>
          <p:cNvSpPr>
            <a:spLocks noChangeShapeType="1"/>
          </p:cNvSpPr>
          <p:nvPr/>
        </p:nvSpPr>
        <p:spPr bwMode="auto">
          <a:xfrm>
            <a:off x="5580063" y="2133600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392" name="Text Box 9"/>
          <p:cNvSpPr txBox="1">
            <a:spLocks noChangeArrowheads="1"/>
          </p:cNvSpPr>
          <p:nvPr/>
        </p:nvSpPr>
        <p:spPr bwMode="auto">
          <a:xfrm>
            <a:off x="6156325" y="1989138"/>
            <a:ext cx="17287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/>
              <a:t>←</a:t>
            </a:r>
            <a:r>
              <a:rPr lang="ja-JP" altLang="en-US"/>
              <a:t>位どりを書く</a:t>
            </a:r>
          </a:p>
        </p:txBody>
      </p:sp>
      <p:sp>
        <p:nvSpPr>
          <p:cNvPr id="16393" name="Text Box 10"/>
          <p:cNvSpPr txBox="1">
            <a:spLocks noChangeArrowheads="1"/>
          </p:cNvSpPr>
          <p:nvPr/>
        </p:nvSpPr>
        <p:spPr bwMode="auto">
          <a:xfrm>
            <a:off x="6156325" y="2565400"/>
            <a:ext cx="24479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/>
              <a:t>←</a:t>
            </a:r>
            <a:r>
              <a:rPr lang="ja-JP" altLang="en-US"/>
              <a:t>くり上がりの数のらん</a:t>
            </a:r>
          </a:p>
        </p:txBody>
      </p: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6084888" y="3357563"/>
            <a:ext cx="28797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/>
              <a:t>←</a:t>
            </a:r>
            <a:r>
              <a:rPr lang="ja-JP" altLang="en-US"/>
              <a:t>桁をそろえるガイドライン</a:t>
            </a: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11188" y="1916113"/>
            <a:ext cx="3384550" cy="3662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ja-JP" altLang="en-US"/>
          </a:p>
          <a:p>
            <a:pPr algn="l"/>
            <a:r>
              <a:rPr lang="ja-JP" altLang="en-US" sz="2000">
                <a:solidFill>
                  <a:srgbClr val="FF0000"/>
                </a:solidFill>
              </a:rPr>
              <a:t>●</a:t>
            </a:r>
            <a:r>
              <a:rPr lang="ja-JP" altLang="en-US" sz="2000"/>
              <a:t>①一の位をたす。</a:t>
            </a:r>
          </a:p>
          <a:p>
            <a:pPr algn="l"/>
            <a:endParaRPr lang="ja-JP" altLang="en-US" sz="2000"/>
          </a:p>
          <a:p>
            <a:pPr algn="l"/>
            <a:r>
              <a:rPr lang="ja-JP" altLang="en-US" sz="2000"/>
              <a:t>　 ②くり上がるか、チェック。</a:t>
            </a:r>
          </a:p>
          <a:p>
            <a:pPr algn="l"/>
            <a:endParaRPr lang="ja-JP" altLang="en-US" sz="2000"/>
          </a:p>
          <a:p>
            <a:pPr algn="l"/>
            <a:r>
              <a:rPr lang="ja-JP" altLang="en-US" sz="2000"/>
              <a:t>　 ③くり上がるときは、十の位</a:t>
            </a:r>
            <a:endParaRPr lang="en-US" altLang="ja-JP" sz="2000"/>
          </a:p>
          <a:p>
            <a:pPr algn="l"/>
            <a:r>
              <a:rPr lang="ja-JP" altLang="en-US" sz="2000"/>
              <a:t>　　の上に</a:t>
            </a:r>
            <a:r>
              <a:rPr lang="en-US" altLang="ja-JP" sz="2000"/>
              <a:t>1</a:t>
            </a:r>
            <a:r>
              <a:rPr lang="ja-JP" altLang="en-US" sz="2000"/>
              <a:t>を書く。</a:t>
            </a:r>
          </a:p>
          <a:p>
            <a:pPr algn="l"/>
            <a:r>
              <a:rPr lang="ja-JP" altLang="en-US" sz="2000"/>
              <a:t>　　　　</a:t>
            </a:r>
          </a:p>
          <a:p>
            <a:pPr algn="l"/>
            <a:r>
              <a:rPr lang="ja-JP" altLang="en-US" sz="2000"/>
              <a:t>　 ④十の位の数をたす。</a:t>
            </a:r>
          </a:p>
          <a:p>
            <a:pPr algn="l"/>
            <a:endParaRPr lang="ja-JP" altLang="en-US"/>
          </a:p>
          <a:p>
            <a:pPr algn="l"/>
            <a:endParaRPr lang="ja-JP" altLang="en-US"/>
          </a:p>
          <a:p>
            <a:pPr algn="l"/>
            <a:r>
              <a:rPr lang="ja-JP" altLang="en-US"/>
              <a:t>　</a:t>
            </a:r>
            <a:endParaRPr lang="en-US" altLang="ja-JP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33413"/>
          </a:xfrm>
        </p:spPr>
        <p:txBody>
          <a:bodyPr/>
          <a:lstStyle/>
          <a:p>
            <a:pPr algn="l" eaLnBrk="1" hangingPunct="1"/>
            <a:r>
              <a:rPr lang="en-US" altLang="ja-JP" sz="3200" smtClean="0"/>
              <a:t>4. </a:t>
            </a:r>
            <a:r>
              <a:rPr lang="ja-JP" altLang="en-US" sz="3200" smtClean="0"/>
              <a:t>たし算からかけ算へのつなぎに・・・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5218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smtClean="0"/>
              <a:t>滝のたし算	滝のひき算</a:t>
            </a:r>
            <a:endParaRPr lang="ja-JP" alt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smtClean="0"/>
              <a:t>　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smtClean="0"/>
              <a:t>				　　</a:t>
            </a:r>
            <a:r>
              <a:rPr lang="ja-JP" altLang="en-US" sz="2400" smtClean="0"/>
              <a:t>・</a:t>
            </a:r>
            <a:r>
              <a:rPr lang="en-US" altLang="ja-JP" sz="2400" smtClean="0"/>
              <a:t>10</a:t>
            </a:r>
            <a:r>
              <a:rPr lang="ja-JP" altLang="en-US" sz="2400" smtClean="0"/>
              <a:t>個たすと、位が一つ上がる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					　</a:t>
            </a:r>
            <a:r>
              <a:rPr lang="en-US" altLang="ja-JP" sz="2400" smtClean="0"/>
              <a:t>10</a:t>
            </a:r>
            <a:r>
              <a:rPr lang="ja-JP" altLang="en-US" sz="2400" smtClean="0"/>
              <a:t>が  </a:t>
            </a:r>
            <a:r>
              <a:rPr lang="en-US" altLang="ja-JP" sz="2400" smtClean="0"/>
              <a:t>3</a:t>
            </a:r>
            <a:r>
              <a:rPr lang="ja-JP" altLang="en-US" sz="2400" smtClean="0"/>
              <a:t>こ→ </a:t>
            </a:r>
            <a:r>
              <a:rPr lang="en-US" altLang="ja-JP" sz="2400" smtClean="0"/>
              <a:t>30</a:t>
            </a:r>
            <a:r>
              <a:rPr lang="ja-JP" altLang="en-US" sz="2400" smtClean="0"/>
              <a:t>・・わかりやすい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					　  </a:t>
            </a:r>
            <a:r>
              <a:rPr lang="en-US" altLang="ja-JP" sz="2400" smtClean="0"/>
              <a:t>3</a:t>
            </a:r>
            <a:r>
              <a:rPr lang="ja-JP" altLang="en-US" sz="2400" smtClean="0"/>
              <a:t>が</a:t>
            </a:r>
            <a:r>
              <a:rPr lang="en-US" altLang="ja-JP" sz="2400" smtClean="0"/>
              <a:t>10</a:t>
            </a:r>
            <a:r>
              <a:rPr lang="ja-JP" altLang="en-US" sz="2400" smtClean="0"/>
              <a:t>こ→ </a:t>
            </a:r>
            <a:r>
              <a:rPr lang="en-US" altLang="ja-JP" sz="2400" smtClean="0"/>
              <a:t>30</a:t>
            </a:r>
            <a:r>
              <a:rPr lang="ja-JP" altLang="en-US" sz="2400" smtClean="0"/>
              <a:t>・・わかりにくい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smtClean="0"/>
              <a:t>				</a:t>
            </a:r>
            <a:r>
              <a:rPr lang="ja-JP" altLang="en-US" sz="2400" smtClean="0"/>
              <a:t>	　計算に慣れる中で、しっくり理解</a:t>
            </a:r>
            <a:endParaRPr lang="en-US" altLang="ja-JP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				　　・</a:t>
            </a:r>
            <a:r>
              <a:rPr lang="en-US" altLang="ja-JP" sz="2400" smtClean="0"/>
              <a:t>3→30 </a:t>
            </a:r>
            <a:r>
              <a:rPr lang="ja-JP" altLang="en-US" sz="2400" smtClean="0"/>
              <a:t>となるかで、自己診断可能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				　　・大きい数にも応用できる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					</a:t>
            </a:r>
            <a:r>
              <a:rPr lang="en-US" altLang="ja-JP" sz="2400" smtClean="0"/>
              <a:t>206</a:t>
            </a:r>
            <a:r>
              <a:rPr lang="ja-JP" altLang="en-US" sz="2400" smtClean="0"/>
              <a:t>を</a:t>
            </a:r>
            <a:r>
              <a:rPr lang="en-US" altLang="ja-JP" sz="2400" smtClean="0"/>
              <a:t>10</a:t>
            </a:r>
            <a:r>
              <a:rPr lang="ja-JP" altLang="en-US" sz="2400" smtClean="0"/>
              <a:t>回などで、</a:t>
            </a:r>
            <a:r>
              <a:rPr lang="en-US" altLang="ja-JP" sz="2400" smtClean="0"/>
              <a:t>0</a:t>
            </a:r>
            <a:r>
              <a:rPr lang="ja-JP" altLang="en-US" sz="2400" smtClean="0"/>
              <a:t>にも慣らせる</a:t>
            </a:r>
            <a:r>
              <a:rPr lang="ja-JP" altLang="en-US" sz="2000" smtClean="0"/>
              <a:t>　　</a:t>
            </a:r>
            <a:endParaRPr lang="ja-JP" altLang="en-US" sz="1600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71550" y="1557338"/>
            <a:ext cx="863600" cy="4240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ja-JP" sz="1400"/>
              <a:t> </a:t>
            </a:r>
            <a:r>
              <a:rPr lang="ja-JP" altLang="en-US" sz="1400"/>
              <a:t>　</a:t>
            </a:r>
            <a:r>
              <a:rPr lang="en-US" altLang="ja-JP" sz="1400"/>
              <a:t>3</a:t>
            </a:r>
          </a:p>
          <a:p>
            <a:pPr algn="l"/>
            <a:r>
              <a:rPr lang="ja-JP" altLang="en-US" sz="1400" u="sng"/>
              <a:t>＋</a:t>
            </a:r>
            <a:r>
              <a:rPr lang="en-US" altLang="ja-JP" sz="1400" u="sng"/>
              <a:t>3</a:t>
            </a:r>
          </a:p>
          <a:p>
            <a:pPr algn="l"/>
            <a:endParaRPr lang="en-US" altLang="ja-JP" sz="1400" u="sng"/>
          </a:p>
          <a:p>
            <a:pPr algn="l"/>
            <a:r>
              <a:rPr lang="ja-JP" altLang="en-US" sz="1400" u="sng"/>
              <a:t>＋</a:t>
            </a:r>
            <a:r>
              <a:rPr lang="en-US" altLang="ja-JP" sz="1400" u="sng"/>
              <a:t>3</a:t>
            </a:r>
          </a:p>
          <a:p>
            <a:pPr algn="l"/>
            <a:endParaRPr lang="en-US" altLang="ja-JP" sz="1400" u="sng"/>
          </a:p>
          <a:p>
            <a:pPr algn="l"/>
            <a:r>
              <a:rPr lang="ja-JP" altLang="en-US" sz="1400" u="sng"/>
              <a:t>＋</a:t>
            </a:r>
            <a:r>
              <a:rPr lang="en-US" altLang="ja-JP" sz="1400" u="sng"/>
              <a:t>3</a:t>
            </a:r>
          </a:p>
          <a:p>
            <a:pPr algn="l"/>
            <a:endParaRPr lang="en-US" altLang="ja-JP" sz="1400" u="sng"/>
          </a:p>
          <a:p>
            <a:pPr algn="l"/>
            <a:r>
              <a:rPr lang="ja-JP" altLang="en-US" sz="1400" u="sng"/>
              <a:t>＋</a:t>
            </a:r>
            <a:r>
              <a:rPr lang="en-US" altLang="ja-JP" sz="1400" u="sng"/>
              <a:t>3</a:t>
            </a:r>
          </a:p>
          <a:p>
            <a:pPr algn="l"/>
            <a:endParaRPr lang="en-US" altLang="ja-JP" sz="1400" u="sng"/>
          </a:p>
          <a:p>
            <a:pPr algn="l"/>
            <a:r>
              <a:rPr lang="ja-JP" altLang="en-US" sz="1400" u="sng"/>
              <a:t>＋</a:t>
            </a:r>
            <a:r>
              <a:rPr lang="en-US" altLang="ja-JP" sz="1400" u="sng"/>
              <a:t>3</a:t>
            </a:r>
          </a:p>
          <a:p>
            <a:pPr algn="l"/>
            <a:endParaRPr lang="en-US" altLang="ja-JP" sz="1400" u="sng"/>
          </a:p>
          <a:p>
            <a:pPr algn="l"/>
            <a:r>
              <a:rPr lang="ja-JP" altLang="en-US" sz="1400" u="sng"/>
              <a:t>＋</a:t>
            </a:r>
            <a:r>
              <a:rPr lang="en-US" altLang="ja-JP" sz="1400" u="sng"/>
              <a:t>3</a:t>
            </a:r>
          </a:p>
          <a:p>
            <a:pPr algn="l"/>
            <a:endParaRPr lang="en-US" altLang="ja-JP" sz="1400" u="sng"/>
          </a:p>
          <a:p>
            <a:pPr algn="l"/>
            <a:r>
              <a:rPr lang="ja-JP" altLang="en-US" sz="1400" u="sng"/>
              <a:t>＋</a:t>
            </a:r>
            <a:r>
              <a:rPr lang="en-US" altLang="ja-JP" sz="1400" u="sng"/>
              <a:t>3</a:t>
            </a:r>
          </a:p>
          <a:p>
            <a:pPr algn="l"/>
            <a:endParaRPr lang="en-US" altLang="ja-JP" sz="1400" u="sng"/>
          </a:p>
          <a:p>
            <a:pPr algn="l"/>
            <a:r>
              <a:rPr lang="ja-JP" altLang="en-US" sz="1400" u="sng"/>
              <a:t>＋</a:t>
            </a:r>
            <a:r>
              <a:rPr lang="en-US" altLang="ja-JP" sz="1400" u="sng"/>
              <a:t>3</a:t>
            </a:r>
          </a:p>
          <a:p>
            <a:pPr algn="l"/>
            <a:endParaRPr lang="en-US" altLang="ja-JP" sz="1400" u="sng"/>
          </a:p>
          <a:p>
            <a:pPr algn="l"/>
            <a:r>
              <a:rPr lang="ja-JP" altLang="en-US" sz="1400" u="sng"/>
              <a:t>＋</a:t>
            </a:r>
            <a:r>
              <a:rPr lang="en-US" altLang="ja-JP" sz="1400" u="sng"/>
              <a:t>3</a:t>
            </a:r>
          </a:p>
          <a:p>
            <a:pPr algn="l">
              <a:spcBef>
                <a:spcPct val="50000"/>
              </a:spcBef>
            </a:pPr>
            <a:endParaRPr lang="en-US" altLang="ja-JP" sz="1400" u="sng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843213" y="1557338"/>
            <a:ext cx="936625" cy="4346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ja-JP" sz="1200"/>
              <a:t>   </a:t>
            </a:r>
            <a:r>
              <a:rPr lang="en-US" altLang="ja-JP" sz="1400"/>
              <a:t>30</a:t>
            </a:r>
          </a:p>
          <a:p>
            <a:pPr algn="l"/>
            <a:r>
              <a:rPr lang="ja-JP" altLang="en-US" sz="1400" u="sng"/>
              <a:t>－ </a:t>
            </a:r>
            <a:r>
              <a:rPr lang="en-US" altLang="ja-JP" sz="1400" u="sng"/>
              <a:t>3</a:t>
            </a:r>
          </a:p>
          <a:p>
            <a:pPr algn="l"/>
            <a:endParaRPr lang="en-US" altLang="ja-JP" sz="1400" u="sng"/>
          </a:p>
          <a:p>
            <a:pPr algn="l"/>
            <a:r>
              <a:rPr lang="ja-JP" altLang="en-US" sz="1400" u="sng"/>
              <a:t>－ </a:t>
            </a:r>
            <a:r>
              <a:rPr lang="en-US" altLang="ja-JP" sz="1400" u="sng"/>
              <a:t>3</a:t>
            </a:r>
          </a:p>
          <a:p>
            <a:pPr algn="l"/>
            <a:endParaRPr lang="en-US" altLang="ja-JP" sz="1400" u="sng"/>
          </a:p>
          <a:p>
            <a:pPr algn="l"/>
            <a:r>
              <a:rPr lang="ja-JP" altLang="en-US" sz="1400" u="sng"/>
              <a:t>－ </a:t>
            </a:r>
            <a:r>
              <a:rPr lang="en-US" altLang="ja-JP" sz="1400" u="sng"/>
              <a:t>3</a:t>
            </a:r>
          </a:p>
          <a:p>
            <a:pPr algn="l"/>
            <a:endParaRPr lang="en-US" altLang="ja-JP" sz="1400" u="sng"/>
          </a:p>
          <a:p>
            <a:pPr algn="l"/>
            <a:r>
              <a:rPr lang="ja-JP" altLang="en-US" sz="1400" u="sng"/>
              <a:t>－ </a:t>
            </a:r>
            <a:r>
              <a:rPr lang="en-US" altLang="ja-JP" sz="1400" u="sng"/>
              <a:t>3</a:t>
            </a:r>
          </a:p>
          <a:p>
            <a:pPr algn="l"/>
            <a:endParaRPr lang="en-US" altLang="ja-JP" sz="1400" u="sng"/>
          </a:p>
          <a:p>
            <a:pPr algn="l"/>
            <a:r>
              <a:rPr lang="ja-JP" altLang="en-US" sz="1400" u="sng"/>
              <a:t>－ </a:t>
            </a:r>
            <a:r>
              <a:rPr lang="en-US" altLang="ja-JP" sz="1400" u="sng"/>
              <a:t>3</a:t>
            </a:r>
          </a:p>
          <a:p>
            <a:pPr algn="l"/>
            <a:endParaRPr lang="en-US" altLang="ja-JP" sz="1400" u="sng"/>
          </a:p>
          <a:p>
            <a:pPr algn="l"/>
            <a:r>
              <a:rPr lang="ja-JP" altLang="en-US" sz="1400" u="sng"/>
              <a:t>－ </a:t>
            </a:r>
            <a:r>
              <a:rPr lang="en-US" altLang="ja-JP" sz="1400" u="sng"/>
              <a:t>3</a:t>
            </a:r>
          </a:p>
          <a:p>
            <a:pPr algn="l"/>
            <a:endParaRPr lang="en-US" altLang="ja-JP" sz="1400" u="sng"/>
          </a:p>
          <a:p>
            <a:pPr algn="l"/>
            <a:r>
              <a:rPr lang="ja-JP" altLang="en-US" sz="1400" u="sng"/>
              <a:t>－ </a:t>
            </a:r>
            <a:r>
              <a:rPr lang="en-US" altLang="ja-JP" sz="1400" u="sng"/>
              <a:t>3</a:t>
            </a:r>
          </a:p>
          <a:p>
            <a:pPr algn="l"/>
            <a:endParaRPr lang="en-US" altLang="ja-JP" sz="1400" u="sng"/>
          </a:p>
          <a:p>
            <a:pPr algn="l"/>
            <a:r>
              <a:rPr lang="ja-JP" altLang="en-US" sz="1400" u="sng"/>
              <a:t>－ </a:t>
            </a:r>
            <a:r>
              <a:rPr lang="en-US" altLang="ja-JP" sz="1400" u="sng"/>
              <a:t>3</a:t>
            </a:r>
          </a:p>
          <a:p>
            <a:pPr algn="l"/>
            <a:endParaRPr lang="en-US" altLang="ja-JP" sz="1400" u="sng"/>
          </a:p>
          <a:p>
            <a:pPr algn="l"/>
            <a:r>
              <a:rPr lang="ja-JP" altLang="en-US" sz="1400" u="sng"/>
              <a:t>－ </a:t>
            </a:r>
            <a:r>
              <a:rPr lang="en-US" altLang="ja-JP" sz="1400" u="sng"/>
              <a:t>3 </a:t>
            </a:r>
          </a:p>
          <a:p>
            <a:pPr algn="l"/>
            <a:endParaRPr lang="en-US" altLang="ja-JP" sz="1400" u="sng"/>
          </a:p>
          <a:p>
            <a:pPr algn="l"/>
            <a:r>
              <a:rPr lang="ja-JP" altLang="en-US" sz="1400" u="sng"/>
              <a:t>－ </a:t>
            </a:r>
            <a:r>
              <a:rPr lang="en-US" altLang="ja-JP" sz="1400" u="sng"/>
              <a:t>3</a:t>
            </a:r>
          </a:p>
        </p:txBody>
      </p:sp>
      <p:sp>
        <p:nvSpPr>
          <p:cNvPr id="17414" name="AutoShape 6"/>
          <p:cNvSpPr>
            <a:spLocks/>
          </p:cNvSpPr>
          <p:nvPr/>
        </p:nvSpPr>
        <p:spPr bwMode="auto">
          <a:xfrm>
            <a:off x="4284663" y="2205038"/>
            <a:ext cx="71437" cy="647700"/>
          </a:xfrm>
          <a:prstGeom prst="leftBrace">
            <a:avLst>
              <a:gd name="adj1" fmla="val 7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5795963" y="2997200"/>
            <a:ext cx="360362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7416" name="Picture 11" descr="j042176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188913"/>
            <a:ext cx="1473200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850900"/>
          </a:xfrm>
        </p:spPr>
        <p:txBody>
          <a:bodyPr/>
          <a:lstStyle/>
          <a:p>
            <a:pPr algn="l" eaLnBrk="1" hangingPunct="1"/>
            <a:r>
              <a:rPr lang="en-US" altLang="ja-JP" sz="3600" smtClean="0">
                <a:solidFill>
                  <a:schemeClr val="tx1"/>
                </a:solidFill>
              </a:rPr>
              <a:t>5. </a:t>
            </a:r>
            <a:r>
              <a:rPr lang="ja-JP" altLang="en-US" sz="3600" smtClean="0">
                <a:solidFill>
                  <a:schemeClr val="tx1"/>
                </a:solidFill>
              </a:rPr>
              <a:t>かけ算と九九①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1133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smtClean="0"/>
              <a:t>・</a:t>
            </a:r>
            <a:r>
              <a:rPr lang="ja-JP" altLang="en-US" sz="2400" smtClean="0"/>
              <a:t>かけ算の前に必要なこと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	仲間分け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	何個ずつのたし算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mtClean="0"/>
              <a:t>・</a:t>
            </a:r>
            <a:r>
              <a:rPr lang="ja-JP" altLang="en-US" sz="2400" smtClean="0"/>
              <a:t>「一あたりの量</a:t>
            </a:r>
            <a:r>
              <a:rPr lang="en-US" altLang="ja-JP" sz="2400" smtClean="0"/>
              <a:t>×</a:t>
            </a:r>
            <a:r>
              <a:rPr lang="ja-JP" altLang="en-US" sz="2400" smtClean="0"/>
              <a:t>いくつ分の数」の意味理解←たし算から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	数直線を使えるように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smtClean="0"/>
              <a:t>    0                            </a:t>
            </a:r>
            <a:r>
              <a:rPr lang="ja-JP" altLang="en-US" sz="2400" smtClean="0"/>
              <a:t>　　　</a:t>
            </a:r>
            <a:r>
              <a:rPr lang="en-US" altLang="ja-JP" sz="2400" smtClean="0"/>
              <a:t>10                           </a:t>
            </a:r>
            <a:r>
              <a:rPr lang="ja-JP" altLang="en-US" sz="2400" smtClean="0"/>
              <a:t>　　　</a:t>
            </a:r>
            <a:r>
              <a:rPr lang="en-US" altLang="ja-JP" sz="2400" smtClean="0"/>
              <a:t>20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mtClean="0"/>
              <a:t>・</a:t>
            </a:r>
            <a:r>
              <a:rPr lang="ja-JP" altLang="en-US" sz="2400" smtClean="0"/>
              <a:t>九九を覚えるために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動作性</a:t>
            </a:r>
            <a:r>
              <a:rPr lang="en-US" altLang="ja-JP" sz="2400" smtClean="0"/>
              <a:t>LD</a:t>
            </a:r>
            <a:r>
              <a:rPr lang="ja-JP" altLang="en-US" sz="2400" smtClean="0"/>
              <a:t>　○歌で覚えるなど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言語性</a:t>
            </a:r>
            <a:r>
              <a:rPr lang="en-US" altLang="ja-JP" sz="2400" smtClean="0"/>
              <a:t>LD</a:t>
            </a:r>
            <a:r>
              <a:rPr lang="ja-JP" altLang="en-US" sz="2400" smtClean="0"/>
              <a:t>　○分りやすい例を絵で示す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400" smtClean="0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900113" y="5300663"/>
            <a:ext cx="7488237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971550" y="3933825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38" name="Arc 6"/>
          <p:cNvSpPr>
            <a:spLocks/>
          </p:cNvSpPr>
          <p:nvPr/>
        </p:nvSpPr>
        <p:spPr bwMode="auto">
          <a:xfrm rot="7453857">
            <a:off x="1101725" y="3154363"/>
            <a:ext cx="1258887" cy="1087438"/>
          </a:xfrm>
          <a:custGeom>
            <a:avLst/>
            <a:gdLst>
              <a:gd name="T0" fmla="*/ 2147483647 w 21600"/>
              <a:gd name="T1" fmla="*/ 0 h 20059"/>
              <a:gd name="T2" fmla="*/ 2147483647 w 21600"/>
              <a:gd name="T3" fmla="*/ 2147483647 h 20059"/>
              <a:gd name="T4" fmla="*/ 0 w 21600"/>
              <a:gd name="T5" fmla="*/ 2147483647 h 20059"/>
              <a:gd name="T6" fmla="*/ 0 60000 65536"/>
              <a:gd name="T7" fmla="*/ 0 60000 65536"/>
              <a:gd name="T8" fmla="*/ 0 60000 65536"/>
              <a:gd name="T9" fmla="*/ 0 w 21600"/>
              <a:gd name="T10" fmla="*/ 0 h 20059"/>
              <a:gd name="T11" fmla="*/ 21600 w 21600"/>
              <a:gd name="T12" fmla="*/ 20059 h 200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059" fill="none" extrusionOk="0">
                <a:moveTo>
                  <a:pt x="8818" y="-1"/>
                </a:moveTo>
                <a:cubicBezTo>
                  <a:pt x="16593" y="3477"/>
                  <a:pt x="21600" y="11199"/>
                  <a:pt x="21600" y="19718"/>
                </a:cubicBezTo>
                <a:cubicBezTo>
                  <a:pt x="21600" y="19831"/>
                  <a:pt x="21599" y="19945"/>
                  <a:pt x="21597" y="20059"/>
                </a:cubicBezTo>
              </a:path>
              <a:path w="21600" h="20059" stroke="0" extrusionOk="0">
                <a:moveTo>
                  <a:pt x="8818" y="-1"/>
                </a:moveTo>
                <a:cubicBezTo>
                  <a:pt x="16593" y="3477"/>
                  <a:pt x="21600" y="11199"/>
                  <a:pt x="21600" y="19718"/>
                </a:cubicBezTo>
                <a:cubicBezTo>
                  <a:pt x="21600" y="19831"/>
                  <a:pt x="21599" y="19945"/>
                  <a:pt x="21597" y="20059"/>
                </a:cubicBezTo>
                <a:lnTo>
                  <a:pt x="0" y="1971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ja-JP" alt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468313" y="1125538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endParaRPr lang="ja-JP" altLang="en-US" sz="2400"/>
          </a:p>
        </p:txBody>
      </p:sp>
      <p:sp>
        <p:nvSpPr>
          <p:cNvPr id="18440" name="Arc 8"/>
          <p:cNvSpPr>
            <a:spLocks/>
          </p:cNvSpPr>
          <p:nvPr/>
        </p:nvSpPr>
        <p:spPr bwMode="auto">
          <a:xfrm rot="7453857">
            <a:off x="2398713" y="3154363"/>
            <a:ext cx="1258887" cy="1087437"/>
          </a:xfrm>
          <a:custGeom>
            <a:avLst/>
            <a:gdLst>
              <a:gd name="T0" fmla="*/ 2147483647 w 21600"/>
              <a:gd name="T1" fmla="*/ 0 h 20059"/>
              <a:gd name="T2" fmla="*/ 2147483647 w 21600"/>
              <a:gd name="T3" fmla="*/ 2147483647 h 20059"/>
              <a:gd name="T4" fmla="*/ 0 w 21600"/>
              <a:gd name="T5" fmla="*/ 2147483647 h 20059"/>
              <a:gd name="T6" fmla="*/ 0 60000 65536"/>
              <a:gd name="T7" fmla="*/ 0 60000 65536"/>
              <a:gd name="T8" fmla="*/ 0 60000 65536"/>
              <a:gd name="T9" fmla="*/ 0 w 21600"/>
              <a:gd name="T10" fmla="*/ 0 h 20059"/>
              <a:gd name="T11" fmla="*/ 21600 w 21600"/>
              <a:gd name="T12" fmla="*/ 20059 h 200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059" fill="none" extrusionOk="0">
                <a:moveTo>
                  <a:pt x="8818" y="-1"/>
                </a:moveTo>
                <a:cubicBezTo>
                  <a:pt x="16593" y="3477"/>
                  <a:pt x="21600" y="11199"/>
                  <a:pt x="21600" y="19718"/>
                </a:cubicBezTo>
                <a:cubicBezTo>
                  <a:pt x="21600" y="19831"/>
                  <a:pt x="21599" y="19945"/>
                  <a:pt x="21597" y="20059"/>
                </a:cubicBezTo>
              </a:path>
              <a:path w="21600" h="20059" stroke="0" extrusionOk="0">
                <a:moveTo>
                  <a:pt x="8818" y="-1"/>
                </a:moveTo>
                <a:cubicBezTo>
                  <a:pt x="16593" y="3477"/>
                  <a:pt x="21600" y="11199"/>
                  <a:pt x="21600" y="19718"/>
                </a:cubicBezTo>
                <a:cubicBezTo>
                  <a:pt x="21600" y="19831"/>
                  <a:pt x="21599" y="19945"/>
                  <a:pt x="21597" y="20059"/>
                </a:cubicBezTo>
                <a:lnTo>
                  <a:pt x="0" y="1971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ja-JP" altLang="en-US"/>
          </a:p>
        </p:txBody>
      </p:sp>
      <p:pic>
        <p:nvPicPr>
          <p:cNvPr id="18441" name="Picture 85" descr="j02083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1628775"/>
            <a:ext cx="56832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85" descr="j02083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1628775"/>
            <a:ext cx="56832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85" descr="j02083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1628775"/>
            <a:ext cx="56832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113" descr="j00884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364163" y="1196975"/>
            <a:ext cx="5842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Picture 113" descr="j00884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011863" y="1196975"/>
            <a:ext cx="5842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Picture 113" descr="j00884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659563" y="1196975"/>
            <a:ext cx="5842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Picture 113" descr="j00884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716463" y="1196975"/>
            <a:ext cx="5842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Picture 85" descr="j02083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1628775"/>
            <a:ext cx="56832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9" name="Picture 4" descr="j034579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5876925"/>
            <a:ext cx="792163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0" name="Picture 4" descr="j034579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488" y="5876925"/>
            <a:ext cx="792162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1" name="Picture 4" descr="j034579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876925"/>
            <a:ext cx="792163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60350"/>
            <a:ext cx="8229600" cy="63357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800" dirty="0" smtClean="0"/>
              <a:t>②</a:t>
            </a:r>
            <a:r>
              <a:rPr lang="ja-JP" altLang="en-US" sz="2800" dirty="0" smtClean="0"/>
              <a:t>つまずきやすいこと（特に言語性</a:t>
            </a:r>
            <a:r>
              <a:rPr lang="en-US" altLang="ja-JP" sz="2800" dirty="0" smtClean="0"/>
              <a:t>LD</a:t>
            </a:r>
            <a:r>
              <a:rPr lang="ja-JP" altLang="en-US" sz="2800" dirty="0" smtClean="0"/>
              <a:t>）</a:t>
            </a:r>
            <a:endParaRPr lang="en-US" altLang="ja-JP" sz="1050" dirty="0" smtClean="0"/>
          </a:p>
          <a:p>
            <a:pPr eaLnBrk="1" hangingPunct="1">
              <a:buFontTx/>
              <a:buNone/>
              <a:defRPr/>
            </a:pPr>
            <a:endParaRPr lang="en-US" altLang="ja-JP" sz="105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・「○個ずつ」の意味理解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例）みかんとりんごが</a:t>
            </a:r>
            <a:r>
              <a:rPr lang="en-US" altLang="ja-JP" sz="2400" u="sng" dirty="0" smtClean="0"/>
              <a:t>3</a:t>
            </a:r>
            <a:r>
              <a:rPr lang="ja-JP" altLang="en-US" sz="2400" u="sng" dirty="0" smtClean="0"/>
              <a:t>個ずつ</a:t>
            </a:r>
            <a:r>
              <a:rPr lang="ja-JP" altLang="en-US" sz="2400" dirty="0" smtClean="0"/>
              <a:t>あります。合わせて何個ですか。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	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		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		</a:t>
            </a:r>
            <a:r>
              <a:rPr lang="en-US" altLang="ja-JP" sz="2400" dirty="0" smtClean="0"/>
              <a:t>3</a:t>
            </a:r>
            <a:r>
              <a:rPr lang="ja-JP" altLang="en-US" sz="2400" dirty="0" smtClean="0"/>
              <a:t>＋</a:t>
            </a:r>
            <a:r>
              <a:rPr lang="en-US" altLang="ja-JP" sz="2400" dirty="0" smtClean="0"/>
              <a:t>3</a:t>
            </a:r>
            <a:r>
              <a:rPr lang="ja-JP" altLang="en-US" sz="2400" dirty="0" smtClean="0"/>
              <a:t>＝</a:t>
            </a:r>
            <a:r>
              <a:rPr lang="en-US" altLang="ja-JP" sz="2400" dirty="0" smtClean="0"/>
              <a:t>6</a:t>
            </a:r>
            <a:r>
              <a:rPr lang="ja-JP" altLang="en-US" sz="2400" dirty="0" smtClean="0"/>
              <a:t>　→　</a:t>
            </a:r>
            <a:r>
              <a:rPr lang="en-US" altLang="ja-JP" sz="2400" dirty="0" smtClean="0"/>
              <a:t>3×2</a:t>
            </a:r>
            <a:r>
              <a:rPr lang="ja-JP" altLang="en-US" sz="2400" dirty="0" smtClean="0"/>
              <a:t>＝</a:t>
            </a:r>
            <a:r>
              <a:rPr lang="en-US" altLang="ja-JP" sz="2400" dirty="0" smtClean="0"/>
              <a:t>6</a:t>
            </a:r>
          </a:p>
          <a:p>
            <a:pPr eaLnBrk="1" hangingPunct="1">
              <a:buFontTx/>
              <a:buNone/>
              <a:defRPr/>
            </a:pPr>
            <a:endParaRPr lang="en-US" altLang="ja-JP" sz="18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・「</a:t>
            </a:r>
            <a:r>
              <a:rPr lang="en-US" altLang="ja-JP" sz="2400" dirty="0" smtClean="0"/>
              <a:t>5</a:t>
            </a:r>
            <a:r>
              <a:rPr lang="ja-JP" altLang="en-US" sz="2400" dirty="0" smtClean="0"/>
              <a:t>と</a:t>
            </a:r>
            <a:r>
              <a:rPr lang="en-US" altLang="ja-JP" sz="2400" dirty="0" smtClean="0"/>
              <a:t>2</a:t>
            </a:r>
            <a:r>
              <a:rPr lang="ja-JP" altLang="en-US" sz="2400" dirty="0" err="1" smtClean="0"/>
              <a:t>をた</a:t>
            </a:r>
            <a:r>
              <a:rPr lang="ja-JP" altLang="en-US" sz="2400" dirty="0" smtClean="0"/>
              <a:t>した数」と、「</a:t>
            </a:r>
            <a:r>
              <a:rPr lang="en-US" altLang="ja-JP" sz="2400" dirty="0" smtClean="0"/>
              <a:t>5</a:t>
            </a:r>
            <a:r>
              <a:rPr lang="ja-JP" altLang="en-US" sz="2400" dirty="0" smtClean="0"/>
              <a:t>を</a:t>
            </a:r>
            <a:r>
              <a:rPr lang="en-US" altLang="ja-JP" sz="2400" dirty="0" smtClean="0"/>
              <a:t>2</a:t>
            </a:r>
            <a:r>
              <a:rPr lang="ja-JP" altLang="en-US" sz="2400" dirty="0" smtClean="0"/>
              <a:t>回たした数」の読み分け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　　ヒント→</a:t>
            </a:r>
            <a:r>
              <a:rPr lang="en-US" altLang="ja-JP" sz="2400" dirty="0" smtClean="0"/>
              <a:t>	</a:t>
            </a:r>
            <a:r>
              <a:rPr lang="ja-JP" altLang="en-US" sz="2400" dirty="0" smtClean="0"/>
              <a:t>「どっちが</a:t>
            </a:r>
            <a:r>
              <a:rPr lang="en-US" altLang="ja-JP" sz="2400" dirty="0" smtClean="0"/>
              <a:t>5</a:t>
            </a:r>
            <a:r>
              <a:rPr lang="ja-JP" altLang="en-US" sz="2400" dirty="0" smtClean="0"/>
              <a:t>＋</a:t>
            </a:r>
            <a:r>
              <a:rPr lang="en-US" altLang="ja-JP" sz="2400" dirty="0" smtClean="0"/>
              <a:t>2</a:t>
            </a:r>
            <a:r>
              <a:rPr lang="ja-JP" altLang="en-US" sz="2400" dirty="0" smtClean="0"/>
              <a:t>？どっちが</a:t>
            </a:r>
            <a:r>
              <a:rPr lang="en-US" altLang="ja-JP" sz="2400" dirty="0" smtClean="0"/>
              <a:t>5</a:t>
            </a:r>
            <a:r>
              <a:rPr lang="ja-JP" altLang="en-US" sz="2400" dirty="0" smtClean="0"/>
              <a:t>＋</a:t>
            </a:r>
            <a:r>
              <a:rPr lang="en-US" altLang="ja-JP" sz="2400" dirty="0" smtClean="0"/>
              <a:t>5</a:t>
            </a:r>
            <a:r>
              <a:rPr lang="ja-JP" altLang="en-US" sz="2400" dirty="0" smtClean="0"/>
              <a:t>？」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			</a:t>
            </a:r>
            <a:r>
              <a:rPr lang="ja-JP" altLang="en-US" sz="2400" dirty="0" smtClean="0"/>
              <a:t>「かけ算にできるのは、どっち？」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en-US" altLang="ja-JP" sz="18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・</a:t>
            </a:r>
            <a:r>
              <a:rPr lang="en-US" altLang="ja-JP" sz="2400" dirty="0" smtClean="0">
                <a:solidFill>
                  <a:schemeClr val="accent2"/>
                </a:solidFill>
              </a:rPr>
              <a:t>1</a:t>
            </a:r>
            <a:r>
              <a:rPr lang="ja-JP" altLang="en-US" sz="2400" dirty="0" smtClean="0">
                <a:solidFill>
                  <a:schemeClr val="accent2"/>
                </a:solidFill>
              </a:rPr>
              <a:t>ふくろ</a:t>
            </a:r>
            <a:r>
              <a:rPr lang="en-US" altLang="ja-JP" sz="2400" u="sng" dirty="0" smtClean="0"/>
              <a:t>5</a:t>
            </a:r>
            <a:r>
              <a:rPr lang="ja-JP" altLang="en-US" sz="2400" u="sng" dirty="0" err="1" smtClean="0"/>
              <a:t>まい</a:t>
            </a:r>
            <a:r>
              <a:rPr lang="ja-JP" altLang="en-US" sz="2400" dirty="0" smtClean="0"/>
              <a:t>いりのクッキーが</a:t>
            </a:r>
            <a:r>
              <a:rPr lang="en-US" altLang="ja-JP" sz="2400" u="sng" dirty="0" smtClean="0"/>
              <a:t>3</a:t>
            </a:r>
            <a:r>
              <a:rPr lang="ja-JP" altLang="en-US" sz="2400" u="sng" dirty="0" smtClean="0"/>
              <a:t>ふくろ</a:t>
            </a:r>
            <a:r>
              <a:rPr lang="ja-JP" altLang="en-US" sz="2400" dirty="0" smtClean="0"/>
              <a:t>あると、全部で何</a:t>
            </a:r>
            <a:r>
              <a:rPr lang="ja-JP" altLang="en-US" sz="2400" dirty="0" err="1" smtClean="0"/>
              <a:t>まい</a:t>
            </a:r>
            <a:r>
              <a:rPr lang="ja-JP" altLang="en-US" sz="2400" dirty="0" smtClean="0"/>
              <a:t>？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使う数と使わない数　　たし算かかけ算かの読み分け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	     ヒント→「絵をかいてみて。」　単位（まい・ふくろ）に注目</a:t>
            </a:r>
            <a:endParaRPr lang="en-US" altLang="ja-JP" sz="2400" dirty="0" smtClean="0"/>
          </a:p>
        </p:txBody>
      </p:sp>
      <p:pic>
        <p:nvPicPr>
          <p:cNvPr id="19459" name="Picture 3" descr="j007910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350" y="2276475"/>
            <a:ext cx="431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j007910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2276475"/>
            <a:ext cx="431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j007910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338" y="2276475"/>
            <a:ext cx="431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 descr="j030009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938" y="1989138"/>
            <a:ext cx="6683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7" descr="j030009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3" y="1989138"/>
            <a:ext cx="66675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8" descr="j030009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163" y="1989138"/>
            <a:ext cx="6683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8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06438"/>
          </a:xfrm>
        </p:spPr>
        <p:txBody>
          <a:bodyPr/>
          <a:lstStyle/>
          <a:p>
            <a:pPr algn="l" eaLnBrk="1" hangingPunct="1"/>
            <a:r>
              <a:rPr lang="ja-JP" altLang="en-US" sz="3600" smtClean="0"/>
              <a:t>６</a:t>
            </a:r>
            <a:r>
              <a:rPr lang="en-US" altLang="ja-JP" sz="3600" smtClean="0"/>
              <a:t>. </a:t>
            </a:r>
            <a:r>
              <a:rPr lang="ja-JP" altLang="en-US" sz="3600" smtClean="0"/>
              <a:t>わからない子へのサポート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470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smtClean="0"/>
              <a:t>1</a:t>
            </a:r>
            <a:r>
              <a:rPr lang="ja-JP" altLang="en-US" sz="2400" smtClean="0"/>
              <a:t>）計算ができない子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・数量的理解が不足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・記憶力の弱さ・・・・・・できるけれども遅い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 			　　 暗算ができない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	</a:t>
            </a:r>
            <a:r>
              <a:rPr lang="ja-JP" altLang="en-US" sz="1800" smtClean="0"/>
              <a:t>		　　　</a:t>
            </a:r>
            <a:r>
              <a:rPr lang="ja-JP" altLang="en-US" sz="2400" smtClean="0"/>
              <a:t>九九を覚えない</a:t>
            </a:r>
            <a:endParaRPr lang="en-US" altLang="ja-JP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12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　　　</a:t>
            </a:r>
            <a:r>
              <a:rPr lang="en-US" altLang="ja-JP" sz="2400" smtClean="0"/>
              <a:t>1</a:t>
            </a:r>
            <a:r>
              <a:rPr lang="ja-JP" altLang="en-US" sz="2400" smtClean="0"/>
              <a:t>まいに少なくすっきり、短時間で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smtClean="0"/>
              <a:t>2</a:t>
            </a:r>
            <a:r>
              <a:rPr lang="ja-JP" altLang="en-US" sz="2400" smtClean="0"/>
              <a:t>）文章題・応用問題ができない子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・上手に読めなくて、分からない・・</a:t>
            </a:r>
            <a:r>
              <a:rPr lang="en-US" altLang="ja-JP" sz="2400" smtClean="0"/>
              <a:t>LD</a:t>
            </a:r>
            <a:r>
              <a:rPr lang="ja-JP" altLang="en-US" sz="2400" smtClean="0"/>
              <a:t>　</a:t>
            </a:r>
            <a:r>
              <a:rPr lang="en-US" altLang="ja-JP" sz="2400" smtClean="0"/>
              <a:t>ADHD</a:t>
            </a:r>
            <a:r>
              <a:rPr lang="ja-JP" altLang="en-US" sz="2400" smtClean="0"/>
              <a:t>に多い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・読めるけれども、分からない・・・・</a:t>
            </a:r>
            <a:r>
              <a:rPr lang="en-US" altLang="ja-JP" sz="2400" smtClean="0"/>
              <a:t>PDD</a:t>
            </a:r>
            <a:r>
              <a:rPr lang="ja-JP" altLang="en-US" sz="2400" smtClean="0"/>
              <a:t>に多い</a:t>
            </a:r>
            <a:endParaRPr lang="en-US" altLang="ja-JP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12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	絵や図で、ビジュアルに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	手を使う、操作性を取り入れる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	</a:t>
            </a:r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1547813" y="2420938"/>
            <a:ext cx="1944687" cy="649287"/>
          </a:xfrm>
          <a:prstGeom prst="wedgeRoundRectCallout">
            <a:avLst>
              <a:gd name="adj1" fmla="val 16611"/>
              <a:gd name="adj2" fmla="val -72005"/>
              <a:gd name="adj3" fmla="val 16667"/>
            </a:avLst>
          </a:prstGeom>
          <a:noFill/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ja-JP"/>
              <a:t>100</a:t>
            </a:r>
            <a:r>
              <a:rPr lang="ja-JP" altLang="en-US"/>
              <a:t>マス計算は</a:t>
            </a:r>
            <a:endParaRPr lang="en-US" altLang="ja-JP"/>
          </a:p>
          <a:p>
            <a:pPr algn="l"/>
            <a:r>
              <a:rPr lang="ja-JP" altLang="en-US"/>
              <a:t>　　裏わざで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900113" y="3429000"/>
            <a:ext cx="360362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900113" y="5661025"/>
            <a:ext cx="360362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87" name="AutoShape 7"/>
          <p:cNvSpPr>
            <a:spLocks noChangeArrowheads="1"/>
          </p:cNvSpPr>
          <p:nvPr/>
        </p:nvSpPr>
        <p:spPr bwMode="auto">
          <a:xfrm>
            <a:off x="5364163" y="3860800"/>
            <a:ext cx="2376487" cy="504825"/>
          </a:xfrm>
          <a:prstGeom prst="wedgeRoundRectCallout">
            <a:avLst>
              <a:gd name="adj1" fmla="val -70343"/>
              <a:gd name="adj2" fmla="val 40250"/>
              <a:gd name="adj3" fmla="val 16667"/>
            </a:avLst>
          </a:prstGeom>
          <a:noFill/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ja-JP" altLang="en-US" sz="2000"/>
              <a:t> 詳しい説明はあだ</a:t>
            </a:r>
          </a:p>
        </p:txBody>
      </p:sp>
      <p:pic>
        <p:nvPicPr>
          <p:cNvPr id="20488" name="Picture 8" descr="j034335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488" y="333375"/>
            <a:ext cx="174307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5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nimBg="1"/>
      <p:bldP spid="4608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229600" cy="360363"/>
          </a:xfrm>
        </p:spPr>
        <p:txBody>
          <a:bodyPr/>
          <a:lstStyle/>
          <a:p>
            <a:pPr algn="l" eaLnBrk="1" hangingPunct="1"/>
            <a:r>
              <a:rPr lang="ja-JP" altLang="en-US" sz="4000" smtClean="0"/>
              <a:t>今日お伝えすること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mtClean="0"/>
              <a:t>発達障害とは・・・　　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mtClean="0"/>
              <a:t>　　</a:t>
            </a:r>
            <a:r>
              <a:rPr lang="ja-JP" altLang="en-US" sz="2800" smtClean="0"/>
              <a:t>・そして</a:t>
            </a:r>
            <a:r>
              <a:rPr lang="en-US" altLang="ja-JP" sz="2800" smtClean="0"/>
              <a:t>ADHD</a:t>
            </a:r>
            <a:r>
              <a:rPr lang="ja-JP" altLang="en-US" sz="2800" smtClean="0"/>
              <a:t>・</a:t>
            </a:r>
            <a:r>
              <a:rPr lang="en-US" altLang="ja-JP" sz="2800" smtClean="0"/>
              <a:t>LD</a:t>
            </a:r>
            <a:r>
              <a:rPr lang="ja-JP" altLang="en-US" sz="2800" smtClean="0"/>
              <a:t>とは・・・</a:t>
            </a:r>
            <a:endParaRPr lang="ja-JP" altLang="en-US" sz="1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1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mtClean="0"/>
              <a:t>ADHD</a:t>
            </a:r>
            <a:r>
              <a:rPr lang="ja-JP" altLang="en-US" smtClean="0"/>
              <a:t>・</a:t>
            </a:r>
            <a:r>
              <a:rPr lang="en-US" altLang="ja-JP" smtClean="0"/>
              <a:t>LD</a:t>
            </a:r>
            <a:r>
              <a:rPr lang="ja-JP" altLang="en-US" smtClean="0"/>
              <a:t>児の行動と学習において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mtClean="0"/>
              <a:t>　	 </a:t>
            </a:r>
            <a:r>
              <a:rPr lang="ja-JP" altLang="en-US" sz="2800" smtClean="0"/>
              <a:t>・子どもたちの困難・上手なコントロール法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smtClean="0"/>
              <a:t>	 ・さんすう学習の目標と、心がけたいこと</a:t>
            </a:r>
            <a:endParaRPr lang="en-US" altLang="ja-JP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smtClean="0"/>
              <a:t>　　・わからない子へのサポート法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smtClean="0"/>
              <a:t>　　・社会生活にむけてのさんすう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smtClean="0"/>
              <a:t>　　・学習環境の選択　先生方への願い　</a:t>
            </a:r>
          </a:p>
        </p:txBody>
      </p:sp>
      <p:pic>
        <p:nvPicPr>
          <p:cNvPr id="4100" name="Picture 4" descr="j03432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836613"/>
            <a:ext cx="1820863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algn="l" eaLnBrk="1" hangingPunct="1"/>
            <a:r>
              <a:rPr lang="ja-JP" altLang="en-US" sz="3600" smtClean="0"/>
              <a:t>７</a:t>
            </a:r>
            <a:r>
              <a:rPr lang="en-US" altLang="ja-JP" sz="3600" smtClean="0"/>
              <a:t>. </a:t>
            </a:r>
            <a:r>
              <a:rPr lang="ja-JP" altLang="en-US" sz="3600" smtClean="0"/>
              <a:t>社会生活にむけてのさんすう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お金の計算ができるように　　　　お金を理解のたすけに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	両替・・・十進法の理解へ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	金額分のお金を揃える　　</a:t>
            </a:r>
            <a:r>
              <a:rPr lang="en-US" altLang="ja-JP" sz="2400" smtClean="0"/>
              <a:t>30</a:t>
            </a:r>
            <a:r>
              <a:rPr lang="ja-JP" altLang="en-US" sz="2400" smtClean="0"/>
              <a:t>円　</a:t>
            </a:r>
            <a:r>
              <a:rPr lang="en-US" altLang="ja-JP" sz="2400" smtClean="0"/>
              <a:t>120</a:t>
            </a:r>
            <a:r>
              <a:rPr lang="ja-JP" altLang="en-US" sz="2400" smtClean="0"/>
              <a:t>円　</a:t>
            </a:r>
            <a:r>
              <a:rPr lang="en-US" altLang="ja-JP" sz="2400" smtClean="0"/>
              <a:t>105</a:t>
            </a:r>
            <a:r>
              <a:rPr lang="ja-JP" altLang="en-US" sz="2400" smtClean="0"/>
              <a:t>円・・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	高い・安い　　</a:t>
            </a:r>
            <a:r>
              <a:rPr lang="en-US" altLang="ja-JP" sz="2400" smtClean="0"/>
              <a:t>105</a:t>
            </a:r>
            <a:r>
              <a:rPr lang="ja-JP" altLang="en-US" sz="2400" smtClean="0"/>
              <a:t>円と</a:t>
            </a:r>
            <a:r>
              <a:rPr lang="en-US" altLang="ja-JP" sz="2400" smtClean="0"/>
              <a:t>98</a:t>
            </a:r>
            <a:r>
              <a:rPr lang="ja-JP" altLang="en-US" sz="2400" smtClean="0"/>
              <a:t>円、安いのは？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	おつり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>
                <a:solidFill>
                  <a:srgbClr val="0033CC"/>
                </a:solidFill>
              </a:rPr>
              <a:t>★</a:t>
            </a:r>
            <a:r>
              <a:rPr lang="ja-JP" altLang="en-US" sz="2400" u="sng" smtClean="0"/>
              <a:t>およその計算</a:t>
            </a:r>
            <a:r>
              <a:rPr lang="ja-JP" altLang="en-US" sz="2400" smtClean="0"/>
              <a:t>　　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	　例	</a:t>
            </a:r>
            <a:r>
              <a:rPr lang="en-US" altLang="ja-JP" sz="2400" smtClean="0"/>
              <a:t>89</a:t>
            </a:r>
            <a:r>
              <a:rPr lang="ja-JP" altLang="en-US" sz="2400" smtClean="0"/>
              <a:t>円と</a:t>
            </a:r>
            <a:r>
              <a:rPr lang="en-US" altLang="ja-JP" sz="2400" smtClean="0"/>
              <a:t>94</a:t>
            </a:r>
            <a:r>
              <a:rPr lang="ja-JP" altLang="en-US" sz="2400" smtClean="0"/>
              <a:t>円には、</a:t>
            </a:r>
            <a:r>
              <a:rPr lang="en-US" altLang="ja-JP" sz="2400" smtClean="0"/>
              <a:t>100</a:t>
            </a:r>
            <a:r>
              <a:rPr lang="ja-JP" altLang="en-US" sz="2400" smtClean="0"/>
              <a:t>円玉</a:t>
            </a:r>
            <a:r>
              <a:rPr lang="en-US" altLang="ja-JP" sz="2400" smtClean="0"/>
              <a:t>2</a:t>
            </a:r>
            <a:r>
              <a:rPr lang="ja-JP" altLang="en-US" sz="2400" smtClean="0"/>
              <a:t>個出そう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		</a:t>
            </a:r>
            <a:r>
              <a:rPr lang="en-US" altLang="ja-JP" sz="2400" smtClean="0"/>
              <a:t>30</a:t>
            </a:r>
            <a:r>
              <a:rPr lang="ja-JP" altLang="en-US" sz="2400" smtClean="0"/>
              <a:t>円のものを、</a:t>
            </a:r>
            <a:r>
              <a:rPr lang="en-US" altLang="ja-JP" sz="2400" smtClean="0"/>
              <a:t>100</a:t>
            </a:r>
            <a:r>
              <a:rPr lang="ja-JP" altLang="en-US" sz="2400" smtClean="0"/>
              <a:t>円で何個買えるか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</a:t>
            </a:r>
            <a:r>
              <a:rPr lang="en-US" altLang="ja-JP" sz="2400" smtClean="0"/>
              <a:t>		</a:t>
            </a:r>
            <a:r>
              <a:rPr lang="ja-JP" altLang="en-US" sz="2400" smtClean="0"/>
              <a:t>　・・・数感覚を身につけて	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ボトムアップとトップダウン・・・子どもにあわせて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					　電子マネーの使用も視野に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3995738" y="1341438"/>
            <a:ext cx="576262" cy="287337"/>
          </a:xfrm>
          <a:prstGeom prst="leftRightArrow">
            <a:avLst>
              <a:gd name="adj1" fmla="val 50000"/>
              <a:gd name="adj2" fmla="val 4011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1509" name="Picture 5" descr="j03435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2997200"/>
            <a:ext cx="1206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549275"/>
            <a:ext cx="8229600" cy="54721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子どもたちの目指すべきこと（宮本）</a:t>
            </a:r>
          </a:p>
          <a:p>
            <a:pPr eaLnBrk="1" hangingPunct="1">
              <a:buFontTx/>
              <a:buNone/>
              <a:defRPr/>
            </a:pPr>
            <a:endParaRPr lang="ja-JP" altLang="en-US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dirty="0" smtClean="0"/>
              <a:t>　</a:t>
            </a:r>
            <a:r>
              <a:rPr lang="ja-JP" altLang="en-US" sz="2800" dirty="0" smtClean="0"/>
              <a:t>・一人で何でもできることではなく</a:t>
            </a:r>
          </a:p>
          <a:p>
            <a:pPr eaLnBrk="1" hangingPunct="1">
              <a:buFontTx/>
              <a:buNone/>
              <a:defRPr/>
            </a:pPr>
            <a:endParaRPr lang="ja-JP" altLang="en-US" sz="28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800" dirty="0" smtClean="0"/>
              <a:t>　・自分のできること・苦手なことを知っていて</a:t>
            </a:r>
          </a:p>
          <a:p>
            <a:pPr eaLnBrk="1" hangingPunct="1">
              <a:buFontTx/>
              <a:buNone/>
              <a:defRPr/>
            </a:pPr>
            <a:endParaRPr lang="ja-JP" altLang="en-US" sz="28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800" dirty="0" smtClean="0"/>
              <a:t>　・解決や処理のために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800" dirty="0" smtClean="0"/>
              <a:t>　　　①どうしたらいいか　　　②誰に相談したらいいか　　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800" dirty="0" smtClean="0"/>
              <a:t>	　　を知っている　　それができる</a:t>
            </a:r>
          </a:p>
          <a:p>
            <a:pPr eaLnBrk="1" hangingPunct="1">
              <a:buFontTx/>
              <a:buNone/>
              <a:defRPr/>
            </a:pPr>
            <a:endParaRPr lang="ja-JP" altLang="en-US" sz="28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800" dirty="0" smtClean="0">
                <a:solidFill>
                  <a:srgbClr val="0000CC"/>
                </a:solidFill>
              </a:rPr>
              <a:t>  ・できることは、自信をもってやれる（武田）</a:t>
            </a:r>
          </a:p>
          <a:p>
            <a:pPr eaLnBrk="1" hangingPunct="1">
              <a:buFontTx/>
              <a:buNone/>
              <a:defRPr/>
            </a:pPr>
            <a:endParaRPr lang="ja-JP" altLang="en-US" dirty="0" smtClean="0">
              <a:solidFill>
                <a:srgbClr val="0000CC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2531" name="Picture 4" descr="j03434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950" y="620713"/>
            <a:ext cx="1516063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ja-JP" altLang="en-US" sz="3600" smtClean="0"/>
              <a:t>学習環境を選ぶポイント</a:t>
            </a:r>
          </a:p>
        </p:txBody>
      </p:sp>
      <p:sp>
        <p:nvSpPr>
          <p:cNvPr id="23555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ja-JP" altLang="en-US" sz="2800" smtClean="0"/>
              <a:t>学習に取り組めるか　参加できるか</a:t>
            </a:r>
            <a:endParaRPr lang="en-US" altLang="ja-JP" sz="2800" smtClean="0"/>
          </a:p>
          <a:p>
            <a:pPr>
              <a:buFont typeface="Wingdings" pitchFamily="2" charset="2"/>
              <a:buChar char="Ø"/>
            </a:pPr>
            <a:r>
              <a:rPr lang="ja-JP" altLang="en-US" sz="2800" smtClean="0"/>
              <a:t>学習の積み上げが可能か</a:t>
            </a:r>
            <a:endParaRPr lang="en-US" altLang="ja-JP" sz="2800" smtClean="0"/>
          </a:p>
          <a:p>
            <a:pPr>
              <a:buFont typeface="Wingdings" pitchFamily="2" charset="2"/>
              <a:buChar char="Ø"/>
            </a:pPr>
            <a:r>
              <a:rPr lang="ja-JP" altLang="en-US" sz="2800" smtClean="0"/>
              <a:t>将来の役に立つ学習ができるか　　　　</a:t>
            </a:r>
            <a:endParaRPr lang="en-US" altLang="ja-JP" sz="2800" smtClean="0"/>
          </a:p>
          <a:p>
            <a:pPr>
              <a:buFont typeface="Wingdings" pitchFamily="2" charset="2"/>
              <a:buChar char="Ø"/>
            </a:pPr>
            <a:r>
              <a:rPr lang="ja-JP" altLang="en-US" sz="2800" smtClean="0"/>
              <a:t>居心地良くすごせるか　　　</a:t>
            </a:r>
            <a:endParaRPr lang="en-US" altLang="ja-JP" sz="2800" smtClean="0"/>
          </a:p>
          <a:p>
            <a:pPr>
              <a:buFontTx/>
              <a:buNone/>
            </a:pPr>
            <a:r>
              <a:rPr lang="en-US" altLang="ja-JP" sz="2800" smtClean="0"/>
              <a:t>	</a:t>
            </a:r>
          </a:p>
          <a:p>
            <a:r>
              <a:rPr lang="en-US" altLang="ja-JP" sz="2800" smtClean="0"/>
              <a:t>2</a:t>
            </a:r>
            <a:r>
              <a:rPr lang="ja-JP" altLang="en-US" sz="2800" smtClean="0"/>
              <a:t>学年以上の遅れ⇒別の目標・メソードを考慮</a:t>
            </a:r>
            <a:endParaRPr lang="en-US" altLang="ja-JP" sz="2800" smtClean="0"/>
          </a:p>
          <a:p>
            <a:pPr>
              <a:buFontTx/>
              <a:buNone/>
            </a:pPr>
            <a:r>
              <a:rPr lang="ja-JP" altLang="en-US" sz="2800" smtClean="0"/>
              <a:t>　　　　　　　　　　　　　普通学級以外の環境も視野に</a:t>
            </a:r>
            <a:endParaRPr lang="en-US" altLang="ja-JP" sz="2800" smtClean="0"/>
          </a:p>
          <a:p>
            <a:pPr>
              <a:buFontTx/>
              <a:buNone/>
            </a:pPr>
            <a:endParaRPr lang="en-US" altLang="ja-JP" sz="1200" smtClean="0"/>
          </a:p>
          <a:p>
            <a:r>
              <a:rPr lang="ja-JP" altLang="en-US" sz="2800" smtClean="0"/>
              <a:t>学力以外の特性にも配慮・・・対人関係・こだわり他</a:t>
            </a: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2133600"/>
            <a:ext cx="2373312" cy="1473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ja-JP" altLang="en-US" sz="3600" smtClean="0"/>
              <a:t>いじめについて</a:t>
            </a:r>
          </a:p>
        </p:txBody>
      </p:sp>
      <p:sp>
        <p:nvSpPr>
          <p:cNvPr id="24579" name="コンテンツ プレースホルダ 2"/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5073650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2800" u="sng" smtClean="0"/>
              <a:t>いじめる子の心理</a:t>
            </a:r>
            <a:endParaRPr lang="en-US" altLang="ja-JP" sz="2800" smtClean="0"/>
          </a:p>
          <a:p>
            <a:r>
              <a:rPr lang="ja-JP" altLang="en-US" sz="2800" smtClean="0"/>
              <a:t>ふざけていただけで、いじめたつもりはない。</a:t>
            </a:r>
            <a:endParaRPr lang="en-US" altLang="ja-JP" sz="2800" smtClean="0"/>
          </a:p>
          <a:p>
            <a:pPr>
              <a:buFontTx/>
              <a:buNone/>
            </a:pPr>
            <a:r>
              <a:rPr lang="ja-JP" altLang="en-US" sz="2800" smtClean="0"/>
              <a:t>　　悪気はないから、自分は悪くない。</a:t>
            </a:r>
            <a:endParaRPr lang="en-US" altLang="ja-JP" sz="2800" smtClean="0"/>
          </a:p>
          <a:p>
            <a:r>
              <a:rPr lang="ja-JP" altLang="en-US" sz="2800" smtClean="0"/>
              <a:t>いじめられる方にも原因がある。だから、いじめられる方が悪い。</a:t>
            </a:r>
            <a:endParaRPr lang="en-US" altLang="ja-JP" sz="2800" smtClean="0"/>
          </a:p>
          <a:p>
            <a:pPr>
              <a:buFontTx/>
              <a:buNone/>
            </a:pPr>
            <a:endParaRPr lang="en-US" altLang="ja-JP" sz="1800" smtClean="0"/>
          </a:p>
          <a:p>
            <a:pPr>
              <a:buFontTx/>
              <a:buNone/>
            </a:pPr>
            <a:r>
              <a:rPr lang="ja-JP" altLang="en-US" sz="2800" u="sng" smtClean="0"/>
              <a:t>理解を促すべきこと</a:t>
            </a:r>
            <a:endParaRPr lang="en-US" altLang="ja-JP" sz="2800" smtClean="0"/>
          </a:p>
          <a:p>
            <a:r>
              <a:rPr lang="ja-JP" altLang="en-US" sz="2800" smtClean="0"/>
              <a:t>相手がいじめられたと感じたことは、確実ないじめである。</a:t>
            </a:r>
            <a:endParaRPr lang="en-US" altLang="ja-JP" sz="2800" smtClean="0"/>
          </a:p>
          <a:p>
            <a:r>
              <a:rPr lang="ja-JP" altLang="en-US" sz="2800" smtClean="0"/>
              <a:t>相手に原因があっても、いじめていいことにはならない。</a:t>
            </a:r>
            <a:endParaRPr lang="en-US" altLang="ja-JP" sz="2800" smtClean="0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260350"/>
            <a:ext cx="1727200" cy="140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04813"/>
            <a:ext cx="8229600" cy="597693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医療者・教育者が心がけたいこと・・・</a:t>
            </a:r>
            <a:r>
              <a:rPr lang="ja-JP" altLang="en-US" sz="2800" dirty="0" smtClean="0"/>
              <a:t>人格の尊重</a:t>
            </a:r>
            <a:r>
              <a:rPr lang="ja-JP" altLang="en-US" sz="3600" dirty="0" smtClean="0"/>
              <a:t>　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800" dirty="0" smtClean="0"/>
          </a:p>
          <a:p>
            <a:pPr>
              <a:buFontTx/>
              <a:buNone/>
              <a:defRPr/>
            </a:pPr>
            <a:r>
              <a:rPr lang="ja-JP" altLang="en-US" sz="3600" dirty="0" smtClean="0"/>
              <a:t>　</a:t>
            </a:r>
            <a:r>
              <a:rPr lang="en-US" altLang="ja-JP" sz="2800" dirty="0" smtClean="0"/>
              <a:t>ⅰ</a:t>
            </a:r>
            <a:r>
              <a:rPr lang="ja-JP" altLang="en-US" sz="2800" dirty="0" smtClean="0"/>
              <a:t>）行動や対人関係を、学力のフィルターで見ない</a:t>
            </a:r>
          </a:p>
          <a:p>
            <a:pPr>
              <a:buFontTx/>
              <a:buNone/>
              <a:defRPr/>
            </a:pPr>
            <a:endParaRPr lang="ja-JP" altLang="en-US" sz="2800" dirty="0" smtClean="0"/>
          </a:p>
          <a:p>
            <a:pPr>
              <a:buFontTx/>
              <a:buNone/>
              <a:defRPr/>
            </a:pPr>
            <a:r>
              <a:rPr lang="ja-JP" altLang="en-US" sz="2800" dirty="0" smtClean="0"/>
              <a:t>	</a:t>
            </a:r>
            <a:r>
              <a:rPr lang="en-US" altLang="ja-JP" sz="2800" dirty="0" smtClean="0"/>
              <a:t>ⅱ</a:t>
            </a:r>
            <a:r>
              <a:rPr lang="ja-JP" altLang="en-US" sz="2800" dirty="0" smtClean="0"/>
              <a:t>）がんばるよりも自然体　　</a:t>
            </a:r>
          </a:p>
          <a:p>
            <a:pPr>
              <a:buFontTx/>
              <a:buNone/>
              <a:defRPr/>
            </a:pPr>
            <a:r>
              <a:rPr lang="ja-JP" altLang="en-US" sz="2800" dirty="0" smtClean="0"/>
              <a:t>　</a:t>
            </a:r>
          </a:p>
          <a:p>
            <a:pPr>
              <a:buFontTx/>
              <a:buNone/>
              <a:defRPr/>
            </a:pPr>
            <a:r>
              <a:rPr lang="ja-JP" altLang="en-US" sz="2800" dirty="0" smtClean="0"/>
              <a:t>	</a:t>
            </a:r>
            <a:r>
              <a:rPr lang="en-US" altLang="ja-JP" sz="2800" dirty="0" smtClean="0"/>
              <a:t>ⅲ</a:t>
            </a:r>
            <a:r>
              <a:rPr lang="ja-JP" altLang="en-US" sz="2800" dirty="0" smtClean="0"/>
              <a:t>）みんなちがって、みんないい（金子みすず）</a:t>
            </a:r>
          </a:p>
          <a:p>
            <a:pPr>
              <a:defRPr/>
            </a:pPr>
            <a:endParaRPr lang="ja-JP" altLang="en-US" sz="2800" dirty="0" smtClean="0"/>
          </a:p>
        </p:txBody>
      </p:sp>
      <p:pic>
        <p:nvPicPr>
          <p:cNvPr id="25603" name="Picture 7" descr="j03435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5084763"/>
            <a:ext cx="939800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5" descr="j03937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5949950"/>
            <a:ext cx="41116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6" descr="j04108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5157788"/>
            <a:ext cx="4127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sz="4000" smtClean="0"/>
              <a:t>発達障害の現れ方</a:t>
            </a:r>
            <a:r>
              <a:rPr lang="ja-JP" altLang="en-US" sz="1800" smtClean="0"/>
              <a:t>（宮本）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8229600" cy="5111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2800" smtClean="0"/>
              <a:t>●</a:t>
            </a:r>
            <a:r>
              <a:rPr lang="ja-JP" altLang="en-US" sz="2800" smtClean="0"/>
              <a:t>遅れ：できるようになる年齢が通常より遅い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		</a:t>
            </a:r>
            <a:r>
              <a:rPr lang="ja-JP" altLang="en-US" sz="2800" smtClean="0">
                <a:solidFill>
                  <a:srgbClr val="0000CC"/>
                </a:solidFill>
              </a:rPr>
              <a:t>　・例）精神遅滞</a:t>
            </a:r>
          </a:p>
          <a:p>
            <a:pPr eaLnBrk="1" hangingPunct="1">
              <a:buFontTx/>
              <a:buNone/>
            </a:pPr>
            <a:endParaRPr lang="ja-JP" altLang="en-US" sz="2800" smtClean="0">
              <a:solidFill>
                <a:srgbClr val="0000CC"/>
              </a:solidFill>
            </a:endParaRPr>
          </a:p>
          <a:p>
            <a:pPr eaLnBrk="1" hangingPunct="1">
              <a:buFontTx/>
              <a:buNone/>
            </a:pPr>
            <a:r>
              <a:rPr lang="ja-JP" altLang="en-US" sz="2800" smtClean="0"/>
              <a:t>●偏り：認知や行動の質・量が通常の幅をこえている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		　</a:t>
            </a:r>
            <a:r>
              <a:rPr lang="ja-JP" altLang="en-US" sz="2800" smtClean="0">
                <a:solidFill>
                  <a:srgbClr val="0000CC"/>
                </a:solidFill>
              </a:rPr>
              <a:t>・例）行動面→</a:t>
            </a:r>
            <a:r>
              <a:rPr lang="ja-JP" altLang="en-US" sz="2800" u="sng" smtClean="0">
                <a:solidFill>
                  <a:srgbClr val="0000CC"/>
                </a:solidFill>
              </a:rPr>
              <a:t>注意欠陥多動性障害（ＡＤＨＤ）</a:t>
            </a:r>
          </a:p>
          <a:p>
            <a:pPr eaLnBrk="1" hangingPunct="1">
              <a:buFontTx/>
              <a:buNone/>
            </a:pPr>
            <a:r>
              <a:rPr lang="ja-JP" altLang="en-US" sz="2800" smtClean="0">
                <a:solidFill>
                  <a:srgbClr val="0000CC"/>
                </a:solidFill>
              </a:rPr>
              <a:t>　　　　  ・例）学習面→</a:t>
            </a:r>
            <a:r>
              <a:rPr lang="ja-JP" altLang="en-US" sz="2800" u="sng" smtClean="0">
                <a:solidFill>
                  <a:srgbClr val="0000CC"/>
                </a:solidFill>
              </a:rPr>
              <a:t>学習障害（ＬＤ）</a:t>
            </a:r>
          </a:p>
          <a:p>
            <a:pPr eaLnBrk="1" hangingPunct="1">
              <a:buFontTx/>
              <a:buNone/>
            </a:pPr>
            <a:endParaRPr lang="ja-JP" altLang="en-US" sz="2800" smtClean="0">
              <a:solidFill>
                <a:srgbClr val="0000CC"/>
              </a:solidFill>
            </a:endParaRPr>
          </a:p>
          <a:p>
            <a:pPr eaLnBrk="1" hangingPunct="1">
              <a:buFontTx/>
              <a:buNone/>
            </a:pPr>
            <a:r>
              <a:rPr lang="ja-JP" altLang="en-US" sz="2800" smtClean="0"/>
              <a:t>●歪み：通常見られない行動が反復して見られる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　　</a:t>
            </a:r>
            <a:r>
              <a:rPr lang="ja-JP" altLang="en-US" sz="2800" smtClean="0">
                <a:solidFill>
                  <a:srgbClr val="3C8C93"/>
                </a:solidFill>
              </a:rPr>
              <a:t>　</a:t>
            </a:r>
            <a:r>
              <a:rPr lang="ja-JP" altLang="en-US" sz="2800" smtClean="0">
                <a:solidFill>
                  <a:srgbClr val="0000CC"/>
                </a:solidFill>
              </a:rPr>
              <a:t>・例）広汎性発達障害（</a:t>
            </a:r>
            <a:r>
              <a:rPr lang="en-US" altLang="ja-JP" sz="2800" smtClean="0">
                <a:solidFill>
                  <a:srgbClr val="0000CC"/>
                </a:solidFill>
              </a:rPr>
              <a:t>PDD)</a:t>
            </a:r>
            <a:r>
              <a:rPr lang="ja-JP" altLang="en-US" sz="2800" smtClean="0">
                <a:solidFill>
                  <a:srgbClr val="0000CC"/>
                </a:solidFill>
              </a:rPr>
              <a:t>・・自閉症の仲間　　 </a:t>
            </a:r>
            <a:endParaRPr lang="en-US" altLang="ja-JP" sz="2800" smtClean="0">
              <a:solidFill>
                <a:srgbClr val="0000CC"/>
              </a:solidFill>
            </a:endParaRPr>
          </a:p>
          <a:p>
            <a:pPr eaLnBrk="1" hangingPunct="1">
              <a:buFontTx/>
              <a:buNone/>
            </a:pPr>
            <a:r>
              <a:rPr lang="en-US" altLang="ja-JP" sz="2800" smtClean="0">
                <a:solidFill>
                  <a:srgbClr val="0000CC"/>
                </a:solidFill>
              </a:rPr>
              <a:t>			</a:t>
            </a:r>
            <a:r>
              <a:rPr lang="ja-JP" altLang="en-US" sz="2800" smtClean="0">
                <a:solidFill>
                  <a:srgbClr val="0000CC"/>
                </a:solidFill>
              </a:rPr>
              <a:t>　知的障害（－）・・・</a:t>
            </a:r>
            <a:r>
              <a:rPr lang="ja-JP" altLang="en-US" sz="2800" u="sng" smtClean="0">
                <a:solidFill>
                  <a:srgbClr val="0000CC"/>
                </a:solidFill>
              </a:rPr>
              <a:t>高機能自閉症</a:t>
            </a:r>
          </a:p>
          <a:p>
            <a:pPr eaLnBrk="1" hangingPunct="1">
              <a:buFontTx/>
              <a:buNone/>
            </a:pPr>
            <a:endParaRPr lang="en-US" altLang="ja-JP" sz="2800" smtClean="0"/>
          </a:p>
        </p:txBody>
      </p:sp>
      <p:pic>
        <p:nvPicPr>
          <p:cNvPr id="5124" name="Picture 9" descr="j042707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7625" y="476250"/>
            <a:ext cx="93662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10" descr="j04271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188" y="476250"/>
            <a:ext cx="865187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sz="4000" smtClean="0"/>
              <a:t>発達障害の相互関係</a:t>
            </a:r>
          </a:p>
        </p:txBody>
      </p:sp>
      <p:graphicFrame>
        <p:nvGraphicFramePr>
          <p:cNvPr id="1026" name="Diagram 19"/>
          <p:cNvGraphicFramePr>
            <a:graphicFrameLocks/>
          </p:cNvGraphicFramePr>
          <p:nvPr>
            <p:ph sz="half" idx="4294967295"/>
          </p:nvPr>
        </p:nvGraphicFramePr>
        <p:xfrm>
          <a:off x="214313" y="1357313"/>
          <a:ext cx="4500562" cy="4714875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50203" name="Rectangle 2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3438" y="1628775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2400" smtClean="0"/>
              <a:t>●</a:t>
            </a:r>
            <a:r>
              <a:rPr lang="ja-JP" altLang="en-US" sz="2400" smtClean="0"/>
              <a:t>生来性の素因による</a:t>
            </a:r>
          </a:p>
          <a:p>
            <a:pPr eaLnBrk="1" hangingPunct="1">
              <a:buFontTx/>
              <a:buNone/>
            </a:pPr>
            <a:endParaRPr lang="ja-JP" altLang="en-US" sz="2400" smtClean="0"/>
          </a:p>
          <a:p>
            <a:pPr eaLnBrk="1" hangingPunct="1">
              <a:buFontTx/>
              <a:buNone/>
            </a:pPr>
            <a:r>
              <a:rPr lang="ja-JP" altLang="en-US" sz="2400" smtClean="0"/>
              <a:t>●似ていることも、一緒にみられることもある</a:t>
            </a:r>
          </a:p>
          <a:p>
            <a:pPr eaLnBrk="1" hangingPunct="1">
              <a:buFontTx/>
              <a:buNone/>
            </a:pPr>
            <a:endParaRPr lang="ja-JP" altLang="en-US" sz="2400" smtClean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r>
              <a:rPr lang="ja-JP" altLang="en-US" sz="2400" smtClean="0"/>
              <a:t>●「そっくりさん」が存在する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　例）被虐待　愛着障害</a:t>
            </a:r>
          </a:p>
          <a:p>
            <a:pPr eaLnBrk="1" hangingPunct="1">
              <a:buFontTx/>
              <a:buNone/>
            </a:pPr>
            <a:endParaRPr lang="ja-JP" altLang="en-US" sz="2400" smtClean="0"/>
          </a:p>
          <a:p>
            <a:pPr eaLnBrk="1" hangingPunct="1">
              <a:buFontTx/>
              <a:buNone/>
            </a:pPr>
            <a:r>
              <a:rPr lang="ja-JP" altLang="en-US" sz="2400" smtClean="0">
                <a:solidFill>
                  <a:srgbClr val="0033CC"/>
                </a:solidFill>
              </a:rPr>
              <a:t>●学習：「遅れ」への対応法が</a:t>
            </a:r>
          </a:p>
          <a:p>
            <a:pPr eaLnBrk="1" hangingPunct="1">
              <a:buFontTx/>
              <a:buNone/>
            </a:pPr>
            <a:r>
              <a:rPr lang="ja-JP" altLang="en-US" sz="2400" smtClean="0">
                <a:solidFill>
                  <a:srgbClr val="0033CC"/>
                </a:solidFill>
              </a:rPr>
              <a:t>　「偏り・歪み」には不十分</a:t>
            </a:r>
          </a:p>
        </p:txBody>
      </p:sp>
      <p:sp>
        <p:nvSpPr>
          <p:cNvPr id="1037" name="Text Box 29"/>
          <p:cNvSpPr txBox="1">
            <a:spLocks noChangeArrowheads="1"/>
          </p:cNvSpPr>
          <p:nvPr/>
        </p:nvSpPr>
        <p:spPr bwMode="auto">
          <a:xfrm>
            <a:off x="395288" y="3644900"/>
            <a:ext cx="1512887" cy="7794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/>
              <a:t>　　　ＬＤ</a:t>
            </a:r>
          </a:p>
          <a:p>
            <a:pPr algn="l">
              <a:spcBef>
                <a:spcPct val="50000"/>
              </a:spcBef>
            </a:pPr>
            <a:r>
              <a:rPr lang="ja-JP" altLang="en-US"/>
              <a:t>  （学習障害）</a:t>
            </a:r>
          </a:p>
        </p:txBody>
      </p:sp>
      <p:sp>
        <p:nvSpPr>
          <p:cNvPr id="1038" name="Text Box 30"/>
          <p:cNvSpPr txBox="1">
            <a:spLocks noChangeArrowheads="1"/>
          </p:cNvSpPr>
          <p:nvPr/>
        </p:nvSpPr>
        <p:spPr bwMode="auto">
          <a:xfrm>
            <a:off x="1116013" y="1785938"/>
            <a:ext cx="2741612" cy="12017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ja-JP"/>
          </a:p>
          <a:p>
            <a:pPr algn="l">
              <a:spcBef>
                <a:spcPct val="50000"/>
              </a:spcBef>
            </a:pPr>
            <a:r>
              <a:rPr lang="ja-JP" altLang="en-US"/>
              <a:t>　（注意欠陥・多動性障害）　　　</a:t>
            </a:r>
            <a:endParaRPr lang="en-US" altLang="ja-JP"/>
          </a:p>
          <a:p>
            <a:pPr algn="l">
              <a:spcBef>
                <a:spcPct val="50000"/>
              </a:spcBef>
            </a:pPr>
            <a:r>
              <a:rPr lang="ja-JP" altLang="en-US"/>
              <a:t>　　　　ＡＤＨＤ</a:t>
            </a:r>
          </a:p>
        </p:txBody>
      </p:sp>
      <p:sp>
        <p:nvSpPr>
          <p:cNvPr id="1039" name="Text Box 31"/>
          <p:cNvSpPr txBox="1">
            <a:spLocks noChangeArrowheads="1"/>
          </p:cNvSpPr>
          <p:nvPr/>
        </p:nvSpPr>
        <p:spPr bwMode="auto">
          <a:xfrm>
            <a:off x="1403350" y="4292600"/>
            <a:ext cx="1800225" cy="11906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ja-JP" altLang="en-US"/>
              <a:t>　　　 　ＨＦＡ</a:t>
            </a:r>
          </a:p>
          <a:p>
            <a:pPr algn="l"/>
            <a:endParaRPr lang="ja-JP" altLang="en-US"/>
          </a:p>
          <a:p>
            <a:pPr algn="l"/>
            <a:r>
              <a:rPr lang="ja-JP" altLang="en-US"/>
              <a:t>（高機能自閉症）</a:t>
            </a:r>
          </a:p>
          <a:p>
            <a:pPr algn="l"/>
            <a:endParaRPr lang="en-US" altLang="ja-JP"/>
          </a:p>
        </p:txBody>
      </p:sp>
      <p:sp>
        <p:nvSpPr>
          <p:cNvPr id="1040" name="Text Box 35"/>
          <p:cNvSpPr txBox="1">
            <a:spLocks noChangeArrowheads="1"/>
          </p:cNvSpPr>
          <p:nvPr/>
        </p:nvSpPr>
        <p:spPr bwMode="auto">
          <a:xfrm>
            <a:off x="3059113" y="3429000"/>
            <a:ext cx="1441450" cy="7794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/>
              <a:t>　ＭＲ</a:t>
            </a:r>
          </a:p>
          <a:p>
            <a:pPr algn="l">
              <a:spcBef>
                <a:spcPct val="50000"/>
              </a:spcBef>
            </a:pPr>
            <a:r>
              <a:rPr lang="ja-JP" altLang="en-US"/>
              <a:t>（精神遅滞）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0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0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18487" cy="850900"/>
          </a:xfrm>
        </p:spPr>
        <p:txBody>
          <a:bodyPr/>
          <a:lstStyle/>
          <a:p>
            <a:pPr eaLnBrk="1" hangingPunct="1"/>
            <a:r>
              <a:rPr lang="ja-JP" altLang="en-US" sz="2800" smtClean="0"/>
              <a:t>注意欠陥・多動性障害（</a:t>
            </a:r>
            <a:r>
              <a:rPr lang="en-US" altLang="ja-JP" sz="2800" smtClean="0"/>
              <a:t>ADHD</a:t>
            </a:r>
            <a:r>
              <a:rPr lang="ja-JP" altLang="en-US" sz="2800" smtClean="0"/>
              <a:t>）の基本症状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25538"/>
            <a:ext cx="8353425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ja-JP" altLang="en-US" sz="2400" u="sng" smtClean="0"/>
              <a:t>注意力障害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	集中しない　気が散る・・・ケアレスミス　よそ見　上の空　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	人の話を聞けない・・・・・・指示や連絡が届かない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	忘れっぽい　物をなくす・・宿題をしない　消しゴムなどをなくす</a:t>
            </a:r>
            <a:endParaRPr lang="en-US" altLang="ja-JP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ja-JP" altLang="en-US" sz="2400" u="sng" smtClean="0"/>
              <a:t>多動性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	落ち着きなくじっとしてない・・・離席　手足や体を動かす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	過剰に話す　　　　　　　・・・・・・授業中でも話しかける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	向こう見ず　　　　・・・・・・・・・・・危ないことを平気でする　</a:t>
            </a:r>
            <a:endParaRPr lang="en-US" altLang="ja-JP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　　　　　　　　　　　　　　　　　　　　　高い所に登る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ja-JP" altLang="en-US" sz="2400" u="sng" smtClean="0"/>
              <a:t>衝動性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	ブレーキがきかない　・・・会話や遊びに割り込む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	待てない　　　　　・・・・・・・順番を待てない　　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　　　　　　　　		　　 質問の途中で答え出す</a:t>
            </a:r>
          </a:p>
        </p:txBody>
      </p:sp>
      <p:pic>
        <p:nvPicPr>
          <p:cNvPr id="6148" name="Picture 4" descr="j03433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4872038"/>
            <a:ext cx="1738313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720725"/>
          </a:xfrm>
        </p:spPr>
        <p:txBody>
          <a:bodyPr/>
          <a:lstStyle/>
          <a:p>
            <a:pPr eaLnBrk="1" hangingPunct="1"/>
            <a:r>
              <a:rPr lang="ja-JP" altLang="en-US" sz="3600" smtClean="0"/>
              <a:t>ＡＤＨＤのコントロールにむけて</a:t>
            </a:r>
            <a:endParaRPr lang="en-US" altLang="ja-JP" sz="36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125538"/>
            <a:ext cx="8281987" cy="518318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ja-JP" sz="2400" smtClean="0"/>
              <a:t>1. </a:t>
            </a:r>
            <a:r>
              <a:rPr lang="ja-JP" altLang="en-US" sz="2400" smtClean="0"/>
              <a:t>基本症状のコントロール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ja-JP" altLang="en-US" sz="16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　 ●</a:t>
            </a:r>
            <a:r>
              <a:rPr lang="ja-JP" altLang="en-US" sz="2400" u="sng" smtClean="0"/>
              <a:t>注意力障害</a:t>
            </a:r>
            <a:r>
              <a:rPr lang="ja-JP" altLang="en-US" sz="2400" smtClean="0"/>
              <a:t>・・・・すっきりした学習空間　（</a:t>
            </a:r>
            <a:r>
              <a:rPr lang="en-US" altLang="ja-JP" sz="2400" smtClean="0"/>
              <a:t>×</a:t>
            </a:r>
            <a:r>
              <a:rPr lang="ja-JP" altLang="en-US" sz="2400" smtClean="0"/>
              <a:t>貼り紙・置物）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	　　　　　　　　   席は、先生の近く　（</a:t>
            </a:r>
            <a:r>
              <a:rPr lang="en-US" altLang="ja-JP" sz="2400" smtClean="0"/>
              <a:t>×</a:t>
            </a:r>
            <a:r>
              <a:rPr lang="ja-JP" altLang="en-US" sz="2400" smtClean="0"/>
              <a:t>窓際・廊下側）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　　　　　　　　　　 　  一度に１つ、見える・消えない指示を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　　　　　　　　　　　   上手な時間設定→４５分より１５分を３回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ja-JP" altLang="en-US" sz="24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　 ●</a:t>
            </a:r>
            <a:r>
              <a:rPr lang="ja-JP" altLang="en-US" sz="2400" u="sng" smtClean="0"/>
              <a:t>多動性</a:t>
            </a:r>
            <a:r>
              <a:rPr lang="ja-JP" altLang="en-US" sz="2400" smtClean="0"/>
              <a:t>・・・・・・動ける時間を用意（お道具の用意・配布）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　　　　　　　　　　  メリハリのあるスケジュール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　　　　　　　  　　　「見直し」よりも「もう一度」方式で　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ja-JP" altLang="en-US" sz="24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　 ●</a:t>
            </a:r>
            <a:r>
              <a:rPr lang="ja-JP" altLang="en-US" sz="2400" u="sng" smtClean="0"/>
              <a:t>衝動性</a:t>
            </a:r>
            <a:r>
              <a:rPr lang="ja-JP" altLang="en-US" sz="2400" smtClean="0"/>
              <a:t>・・・・・・理由より希望を聞いて</a:t>
            </a:r>
            <a:endParaRPr lang="en-US" altLang="ja-JP" sz="24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ja-JP" sz="2400" smtClean="0"/>
              <a:t>			</a:t>
            </a:r>
            <a:r>
              <a:rPr lang="ja-JP" altLang="en-US" sz="2400" smtClean="0"/>
              <a:t>　　　　→「そういう時は、こうしようね。」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　　　　　　　　　  　タイムアウト	</a:t>
            </a:r>
          </a:p>
        </p:txBody>
      </p:sp>
      <p:pic>
        <p:nvPicPr>
          <p:cNvPr id="7172" name="Picture 7" descr="j03433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2205038"/>
            <a:ext cx="129540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922338"/>
          </a:xfrm>
        </p:spPr>
        <p:txBody>
          <a:bodyPr/>
          <a:lstStyle/>
          <a:p>
            <a:pPr algn="l" eaLnBrk="1" hangingPunct="1"/>
            <a:r>
              <a:rPr lang="ja-JP" altLang="en-US" sz="2400" smtClean="0"/>
              <a:t>　　　　　　　　　　　　　　　　　　　　　　　　　</a:t>
            </a:r>
            <a:r>
              <a:rPr lang="ja-JP" altLang="en-US" sz="1800" smtClean="0"/>
              <a:t>ＡＤＨＤのコントロールにむけて</a:t>
            </a:r>
            <a:r>
              <a:rPr lang="ja-JP" altLang="en-US" sz="2400" smtClean="0"/>
              <a:t/>
            </a:r>
            <a:br>
              <a:rPr lang="ja-JP" altLang="en-US" sz="2400" smtClean="0"/>
            </a:br>
            <a:r>
              <a:rPr lang="en-US" altLang="ja-JP" sz="2400" smtClean="0"/>
              <a:t>2. </a:t>
            </a:r>
            <a:r>
              <a:rPr lang="ja-JP" altLang="en-US" sz="2400" smtClean="0"/>
              <a:t>行動の自己修正へのサポート</a:t>
            </a:r>
            <a:endParaRPr lang="en-US" altLang="ja-JP" sz="24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268413"/>
            <a:ext cx="8229600" cy="5257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・ コーチ役のキーパーソンを設定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　　　　例）「順番守ろうね。」「この問題やるんだよ。」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・黒板にイエローカード、机に集中カードなど　　　　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		（</a:t>
            </a:r>
            <a:r>
              <a:rPr lang="en-US" altLang="ja-JP" sz="2400" smtClean="0"/>
              <a:t>×</a:t>
            </a:r>
            <a:r>
              <a:rPr lang="ja-JP" altLang="en-US" sz="2400" smtClean="0"/>
              <a:t>「こら・・！」）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・係・日直の仕事で役割を果たす体験を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・具体的にほめる　　　　例）「○○してくれてありがとう。」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・ねぎらいを惜しまない　　　例）「給食当番ごくろうさん。」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・いけないことは、味方になって教える。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　　例）「騒いだら、みんな困るよね。」</a:t>
            </a:r>
            <a:endParaRPr lang="en-US" altLang="ja-JP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smtClean="0"/>
              <a:t>		</a:t>
            </a:r>
            <a:r>
              <a:rPr lang="ja-JP" altLang="en-US" sz="2400" smtClean="0"/>
              <a:t>　　・・・責めずに、一般常識として</a:t>
            </a:r>
          </a:p>
        </p:txBody>
      </p:sp>
      <p:pic>
        <p:nvPicPr>
          <p:cNvPr id="8196" name="Picture 4" descr="j034339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4797425"/>
            <a:ext cx="1728788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431800"/>
          </a:xfrm>
        </p:spPr>
        <p:txBody>
          <a:bodyPr/>
          <a:lstStyle/>
          <a:p>
            <a:pPr algn="l"/>
            <a:r>
              <a:rPr lang="ja-JP" altLang="en-US" sz="1800" smtClean="0"/>
              <a:t>　　　　　　　　　　　　　　　　　　　　　　　　　　　　　　　　　ＡＤＨＤのコントロールにむけて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ja-JP" sz="2400" dirty="0" smtClean="0"/>
              <a:t>3</a:t>
            </a:r>
            <a:r>
              <a:rPr lang="ja-JP" altLang="en-US" sz="2400" dirty="0" err="1" smtClean="0"/>
              <a:t>．</a:t>
            </a:r>
            <a:r>
              <a:rPr lang="ja-JP" altLang="en-US" sz="2400" dirty="0" smtClean="0"/>
              <a:t>目標と達成感を</a:t>
            </a:r>
            <a:endParaRPr lang="en-US" altLang="ja-JP" sz="2400" dirty="0" smtClean="0"/>
          </a:p>
          <a:p>
            <a:pPr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en-US" altLang="ja-JP" sz="2400" dirty="0" smtClean="0"/>
              <a:t>	</a:t>
            </a:r>
            <a:r>
              <a:rPr lang="ja-JP" altLang="en-US" sz="2400" dirty="0" smtClean="0"/>
              <a:t>・お使い・お手伝いを頼もう　⇒　ほめ言葉・ねぎらいを</a:t>
            </a:r>
            <a:endParaRPr lang="en-US" altLang="ja-JP" sz="2400" dirty="0" smtClean="0"/>
          </a:p>
          <a:p>
            <a:pPr>
              <a:buFontTx/>
              <a:buNone/>
              <a:defRPr/>
            </a:pPr>
            <a:r>
              <a:rPr lang="en-US" altLang="ja-JP" sz="2400" dirty="0" smtClean="0"/>
              <a:t>	</a:t>
            </a:r>
            <a:r>
              <a:rPr lang="ja-JP" altLang="en-US" sz="2400" dirty="0" smtClean="0"/>
              <a:t>・交通機関を使う練習</a:t>
            </a:r>
            <a:endParaRPr lang="en-US" altLang="ja-JP" sz="2400" dirty="0" smtClean="0"/>
          </a:p>
          <a:p>
            <a:pPr>
              <a:buFontTx/>
              <a:buNone/>
              <a:defRPr/>
            </a:pPr>
            <a:r>
              <a:rPr lang="en-US" altLang="ja-JP" sz="2400" dirty="0" smtClean="0"/>
              <a:t>	</a:t>
            </a:r>
            <a:r>
              <a:rPr lang="ja-JP" altLang="en-US" sz="2400" dirty="0" smtClean="0"/>
              <a:t>・冠婚葬祭への参加　　　　　</a:t>
            </a:r>
            <a:endParaRPr lang="en-US" altLang="ja-JP" sz="2400" dirty="0" smtClean="0"/>
          </a:p>
          <a:p>
            <a:pPr>
              <a:buFontTx/>
              <a:buNone/>
              <a:defRPr/>
            </a:pPr>
            <a:endParaRPr lang="en-US" altLang="ja-JP" sz="2400" dirty="0" smtClean="0"/>
          </a:p>
          <a:p>
            <a:pPr>
              <a:buFontTx/>
              <a:buNone/>
              <a:defRPr/>
            </a:pPr>
            <a:r>
              <a:rPr lang="en-US" altLang="ja-JP" sz="2400" dirty="0" smtClean="0"/>
              <a:t>4.</a:t>
            </a:r>
            <a:r>
              <a:rPr lang="ja-JP" altLang="en-US" sz="2400" dirty="0" smtClean="0"/>
              <a:t> 子どもは大切な存在というアピールを</a:t>
            </a:r>
            <a:endParaRPr lang="en-US" altLang="ja-JP" sz="2400" dirty="0" smtClean="0"/>
          </a:p>
          <a:p>
            <a:pPr>
              <a:buFontTx/>
              <a:buNone/>
              <a:defRPr/>
            </a:pPr>
            <a:r>
              <a:rPr lang="en-US" altLang="ja-JP" sz="2400" dirty="0" smtClean="0"/>
              <a:t>	</a:t>
            </a:r>
            <a:r>
              <a:rPr lang="ja-JP" altLang="en-US" sz="2400" dirty="0" smtClean="0"/>
              <a:t>・家族一緒の食事</a:t>
            </a:r>
            <a:endParaRPr lang="en-US" altLang="ja-JP" sz="2400" dirty="0" smtClean="0"/>
          </a:p>
          <a:p>
            <a:pPr>
              <a:buFontTx/>
              <a:buNone/>
              <a:defRPr/>
            </a:pPr>
            <a:r>
              <a:rPr lang="en-US" altLang="ja-JP" sz="2400" dirty="0" smtClean="0"/>
              <a:t>	</a:t>
            </a:r>
            <a:r>
              <a:rPr lang="ja-JP" altLang="en-US" sz="2400" dirty="0" smtClean="0"/>
              <a:t>・誕生日を祝う　　　　　　　　　　　　　　　　</a:t>
            </a:r>
            <a:endParaRPr lang="en-US" altLang="ja-JP" sz="2400" dirty="0" smtClean="0"/>
          </a:p>
          <a:p>
            <a:pPr>
              <a:buFontTx/>
              <a:buNone/>
              <a:defRPr/>
            </a:pPr>
            <a:endParaRPr lang="en-US" altLang="ja-JP" sz="2400" dirty="0" smtClean="0"/>
          </a:p>
          <a:p>
            <a:pPr marL="457200" indent="-457200">
              <a:buFontTx/>
              <a:buAutoNum type="arabicPeriod" startAt="5"/>
              <a:defRPr/>
            </a:pPr>
            <a:r>
              <a:rPr lang="ja-JP" altLang="en-US" sz="2400" dirty="0" smtClean="0"/>
              <a:t>トークンエコノミー</a:t>
            </a:r>
            <a:endParaRPr lang="en-US" altLang="ja-JP" sz="2400" dirty="0" smtClean="0"/>
          </a:p>
          <a:p>
            <a:pPr marL="457200" indent="-457200">
              <a:buFontTx/>
              <a:buNone/>
              <a:defRPr/>
            </a:pPr>
            <a:r>
              <a:rPr lang="ja-JP" altLang="en-US" sz="2400" dirty="0" smtClean="0"/>
              <a:t>　　　　　　　　　　　　　　　　　　　　　</a:t>
            </a:r>
            <a:endParaRPr lang="en-US" altLang="ja-JP" sz="2400" dirty="0" smtClean="0"/>
          </a:p>
          <a:p>
            <a:pPr marL="457200" indent="-457200">
              <a:buFontTx/>
              <a:buNone/>
              <a:defRPr/>
            </a:pPr>
            <a:r>
              <a:rPr lang="en-US" altLang="ja-JP" sz="2400" dirty="0" smtClean="0"/>
              <a:t>6.</a:t>
            </a:r>
            <a:r>
              <a:rPr lang="ja-JP" altLang="en-US" sz="2400" dirty="0" smtClean="0"/>
              <a:t>　ペアレントトレーニング</a:t>
            </a:r>
            <a:endParaRPr lang="ja-JP" altLang="en-US" sz="2400" dirty="0"/>
          </a:p>
        </p:txBody>
      </p:sp>
      <p:pic>
        <p:nvPicPr>
          <p:cNvPr id="9220" name="Picture 6" descr="j03540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538" y="3644900"/>
            <a:ext cx="969962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7" descr="j03434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1773238"/>
            <a:ext cx="1970088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US" altLang="ja-JP" sz="3600" smtClean="0"/>
              <a:t>ADHD</a:t>
            </a:r>
            <a:r>
              <a:rPr lang="ja-JP" altLang="en-US" sz="3600" smtClean="0"/>
              <a:t>のまとめ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2562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smtClean="0"/>
              <a:t>なぜ、このような対応が必要か？</a:t>
            </a:r>
          </a:p>
          <a:p>
            <a:pPr>
              <a:lnSpc>
                <a:spcPct val="80000"/>
              </a:lnSpc>
              <a:buFontTx/>
              <a:buNone/>
            </a:pPr>
            <a:endParaRPr lang="ja-JP" altLang="en-US" sz="20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smtClean="0"/>
              <a:t>★心理特性　 　　モニター機能の弱さ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smtClean="0"/>
              <a:t>		　　　　 　　フィードバック機能の弱さ</a:t>
            </a:r>
          </a:p>
          <a:p>
            <a:pPr>
              <a:lnSpc>
                <a:spcPct val="80000"/>
              </a:lnSpc>
              <a:buFontTx/>
              <a:buNone/>
            </a:pPr>
            <a:endParaRPr lang="ja-JP" altLang="en-US" sz="24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smtClean="0"/>
              <a:t>		　周囲が上手にコントロールしないといけない</a:t>
            </a:r>
          </a:p>
          <a:p>
            <a:pPr>
              <a:lnSpc>
                <a:spcPct val="80000"/>
              </a:lnSpc>
              <a:buFontTx/>
              <a:buNone/>
            </a:pPr>
            <a:endParaRPr lang="ja-JP" altLang="en-US" sz="24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smtClean="0"/>
              <a:t>★最終目標　　　　</a:t>
            </a:r>
            <a:r>
              <a:rPr lang="ja-JP" altLang="en-US" sz="2400" u="sng" smtClean="0"/>
              <a:t>自尊心</a:t>
            </a:r>
            <a:r>
              <a:rPr lang="ja-JP" altLang="en-US" sz="2400" smtClean="0"/>
              <a:t>の回復と維持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smtClean="0"/>
              <a:t>		何をしなくても、自分がそこにいていいと思える気持ち</a:t>
            </a:r>
            <a:endParaRPr lang="en-US" altLang="ja-JP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600" smtClean="0"/>
              <a:t>　</a:t>
            </a:r>
            <a:endParaRPr lang="en-US" altLang="ja-JP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600" smtClean="0"/>
              <a:t>　　　　　　　　　　　　　　　　　　　　　　　　　　　　</a:t>
            </a:r>
            <a:r>
              <a:rPr lang="ja-JP" altLang="en-US" sz="2400" smtClean="0"/>
              <a:t>ゆるぎない自分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600" smtClean="0"/>
              <a:t>　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smtClean="0"/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smtClean="0"/>
              <a:t>		</a:t>
            </a:r>
            <a:r>
              <a:rPr lang="en-US" altLang="ja-JP" sz="2000" smtClean="0"/>
              <a:t>	</a:t>
            </a:r>
            <a:r>
              <a:rPr lang="ja-JP" altLang="en-US" sz="2400" smtClean="0"/>
              <a:t>≒居心地の良さ　　</a:t>
            </a:r>
            <a:endParaRPr lang="en-US" altLang="ja-JP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　　　　　</a:t>
            </a:r>
            <a:r>
              <a:rPr lang="en-US" altLang="ja-JP" sz="2400" smtClean="0"/>
              <a:t>	</a:t>
            </a:r>
            <a:r>
              <a:rPr lang="ja-JP" altLang="en-US" sz="2400" smtClean="0"/>
              <a:t>　 人生のセイフティ ネット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000" smtClean="0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3779838" y="2636838"/>
            <a:ext cx="287337" cy="360362"/>
          </a:xfrm>
          <a:prstGeom prst="downArrow">
            <a:avLst>
              <a:gd name="adj1" fmla="val 50000"/>
              <a:gd name="adj2" fmla="val 3135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45" name="角丸四角形吹き出し 4"/>
          <p:cNvSpPr>
            <a:spLocks noChangeArrowheads="1"/>
          </p:cNvSpPr>
          <p:nvPr/>
        </p:nvSpPr>
        <p:spPr bwMode="auto">
          <a:xfrm>
            <a:off x="1042988" y="4508500"/>
            <a:ext cx="2665412" cy="865188"/>
          </a:xfrm>
          <a:prstGeom prst="wedgeRoundRectCallout">
            <a:avLst>
              <a:gd name="adj1" fmla="val 66676"/>
              <a:gd name="adj2" fmla="val -6514"/>
              <a:gd name="adj3" fmla="val 16667"/>
            </a:avLst>
          </a:prstGeom>
          <a:solidFill>
            <a:srgbClr val="CC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ja-JP" altLang="en-US" sz="2400">
                <a:solidFill>
                  <a:srgbClr val="0033CC"/>
                </a:solidFill>
              </a:rPr>
              <a:t>生きていることを</a:t>
            </a:r>
            <a:endParaRPr lang="en-US" altLang="ja-JP" sz="2400">
              <a:solidFill>
                <a:srgbClr val="0033CC"/>
              </a:solidFill>
            </a:endParaRPr>
          </a:p>
          <a:p>
            <a:r>
              <a:rPr lang="ja-JP" altLang="en-US" sz="2400">
                <a:solidFill>
                  <a:srgbClr val="0033CC"/>
                </a:solidFill>
              </a:rPr>
              <a:t>あたり前と思える</a:t>
            </a:r>
          </a:p>
        </p:txBody>
      </p:sp>
      <p:pic>
        <p:nvPicPr>
          <p:cNvPr id="10246" name="図 1" descr="C:\Users\FMV\Pictures\Microsoft クリップ オーガナイザ\j041667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4868863"/>
            <a:ext cx="23526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14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14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7|30.8|4.4|16.4|19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2.4|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8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6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5.2|2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1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1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9.6|6.9|16.6|46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6|41.7|4.9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</TotalTime>
  <Words>593</Words>
  <Application>Microsoft Office PowerPoint</Application>
  <PresentationFormat>画面に合わせる (4:3)</PresentationFormat>
  <Paragraphs>403</Paragraphs>
  <Slides>24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9" baseType="lpstr">
      <vt:lpstr>Arial</vt:lpstr>
      <vt:lpstr>ＭＳ Ｐゴシック</vt:lpstr>
      <vt:lpstr>ＭＳ Ｐ明朝</vt:lpstr>
      <vt:lpstr>Wingdings</vt:lpstr>
      <vt:lpstr>標準デザイン</vt:lpstr>
      <vt:lpstr>教育夏まつり2010 平成22年8月7日 横浜市立横浜サイエンスフロンティア高校</vt:lpstr>
      <vt:lpstr>今日お伝えすること</vt:lpstr>
      <vt:lpstr>発達障害の現れ方（宮本）</vt:lpstr>
      <vt:lpstr>発達障害の相互関係</vt:lpstr>
      <vt:lpstr>注意欠陥・多動性障害（ADHD）の基本症状</vt:lpstr>
      <vt:lpstr>ＡＤＨＤのコントロールにむけて</vt:lpstr>
      <vt:lpstr>　　　　　　　　　　　　　　　　　　　　　　　　　ＡＤＨＤのコントロールにむけて 2. 行動の自己修正へのサポート</vt:lpstr>
      <vt:lpstr>　　　　　　　　　　　　　　　　　　　　　　　　　　　　　　　　　ＡＤＨＤのコントロールにむけて</vt:lpstr>
      <vt:lpstr>ADHDのまとめ</vt:lpstr>
      <vt:lpstr>学習障害（ＬＤ）</vt:lpstr>
      <vt:lpstr>発達障害児のさんすう・・・めざすこと</vt:lpstr>
      <vt:lpstr>発達障害児のさんすう・・・大切なこと</vt:lpstr>
      <vt:lpstr>1. 数量の理解から計算へ</vt:lpstr>
      <vt:lpstr>2. くり上がり・くり下がり   　　　　　　　　</vt:lpstr>
      <vt:lpstr>3. 複数桁の計算・・・位どり</vt:lpstr>
      <vt:lpstr>4. たし算からかけ算へのつなぎに・・・</vt:lpstr>
      <vt:lpstr>5. かけ算と九九①</vt:lpstr>
      <vt:lpstr>スライド 18</vt:lpstr>
      <vt:lpstr>６. わからない子へのサポート</vt:lpstr>
      <vt:lpstr>７. 社会生活にむけてのさんすう</vt:lpstr>
      <vt:lpstr>スライド 21</vt:lpstr>
      <vt:lpstr>学習環境を選ぶポイント</vt:lpstr>
      <vt:lpstr>いじめについて</vt:lpstr>
      <vt:lpstr>スライド 24</vt:lpstr>
    </vt:vector>
  </TitlesOfParts>
  <Company>FJ-WORK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教育夏まつり2008 平成20年8月9日 横浜市白幡小学校</dc:title>
  <dc:creator>FMV</dc:creator>
  <cp:lastModifiedBy>Jun Mizushima</cp:lastModifiedBy>
  <cp:revision>152</cp:revision>
  <dcterms:created xsi:type="dcterms:W3CDTF">2008-07-08T07:04:03Z</dcterms:created>
  <dcterms:modified xsi:type="dcterms:W3CDTF">2014-01-07T02:22:43Z</dcterms:modified>
</cp:coreProperties>
</file>